
<file path=[Content_Types].xml><?xml version="1.0" encoding="utf-8"?>
<Types xmlns="http://schemas.openxmlformats.org/package/2006/content-types">
  <Default Extension="emf" ContentType="image/x-emf"/>
  <Default Extension="gif" ContentType="image/gi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4"/>
    <p:sldMasterId id="2147483755" r:id="rId5"/>
  </p:sldMasterIdLst>
  <p:notesMasterIdLst>
    <p:notesMasterId r:id="rId30"/>
  </p:notesMasterIdLst>
  <p:sldIdLst>
    <p:sldId id="257" r:id="rId6"/>
    <p:sldId id="10537" r:id="rId7"/>
    <p:sldId id="10538" r:id="rId8"/>
    <p:sldId id="282" r:id="rId9"/>
    <p:sldId id="281" r:id="rId10"/>
    <p:sldId id="263" r:id="rId11"/>
    <p:sldId id="280" r:id="rId12"/>
    <p:sldId id="272" r:id="rId13"/>
    <p:sldId id="260" r:id="rId14"/>
    <p:sldId id="277" r:id="rId15"/>
    <p:sldId id="288" r:id="rId16"/>
    <p:sldId id="266" r:id="rId17"/>
    <p:sldId id="267" r:id="rId18"/>
    <p:sldId id="271" r:id="rId19"/>
    <p:sldId id="10539" r:id="rId20"/>
    <p:sldId id="265" r:id="rId21"/>
    <p:sldId id="286" r:id="rId22"/>
    <p:sldId id="287" r:id="rId23"/>
    <p:sldId id="283" r:id="rId24"/>
    <p:sldId id="284" r:id="rId25"/>
    <p:sldId id="269" r:id="rId26"/>
    <p:sldId id="270" r:id="rId27"/>
    <p:sldId id="261" r:id="rId28"/>
    <p:sldId id="289"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A0B4A14-7F6D-4728-80C5-61C7FF281B6F}">
          <p14:sldIdLst>
            <p14:sldId id="257"/>
            <p14:sldId id="10537"/>
            <p14:sldId id="10538"/>
            <p14:sldId id="282"/>
            <p14:sldId id="281"/>
            <p14:sldId id="263"/>
            <p14:sldId id="280"/>
            <p14:sldId id="272"/>
            <p14:sldId id="260"/>
            <p14:sldId id="277"/>
            <p14:sldId id="288"/>
            <p14:sldId id="266"/>
            <p14:sldId id="267"/>
            <p14:sldId id="271"/>
            <p14:sldId id="10539"/>
            <p14:sldId id="265"/>
            <p14:sldId id="286"/>
            <p14:sldId id="287"/>
            <p14:sldId id="283"/>
            <p14:sldId id="284"/>
            <p14:sldId id="269"/>
            <p14:sldId id="270"/>
            <p14:sldId id="261"/>
            <p14:sldId id="28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11C74"/>
    <a:srgbClr val="511CD9"/>
    <a:srgbClr val="000000"/>
    <a:srgbClr val="FFB900"/>
    <a:srgbClr val="E2068C"/>
    <a:srgbClr val="FFFFFF"/>
    <a:srgbClr val="7FCC27"/>
    <a:srgbClr val="231F20"/>
    <a:srgbClr val="151628"/>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84136" autoAdjust="0"/>
  </p:normalViewPr>
  <p:slideViewPr>
    <p:cSldViewPr snapToGrid="0">
      <p:cViewPr>
        <p:scale>
          <a:sx n="200" d="100"/>
          <a:sy n="200" d="100"/>
        </p:scale>
        <p:origin x="-1296" y="-219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8" Type="http://schemas.openxmlformats.org/officeDocument/2006/relationships/slide" Target="slides/slide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15CF83-67FA-49F3-B2BF-C7C772E0BB31}"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20C71E7F-7914-4374-AABC-339F826CF133}">
      <dgm:prSet phldrT="[Text]"/>
      <dgm:spPr>
        <a:effectLst>
          <a:outerShdw blurRad="50800" dist="38100" dir="2700000" algn="tl" rotWithShape="0">
            <a:prstClr val="black">
              <a:alpha val="40000"/>
            </a:prstClr>
          </a:outerShdw>
        </a:effectLst>
      </dgm:spPr>
      <dgm:t>
        <a:bodyPr/>
        <a:lstStyle/>
        <a:p>
          <a:r>
            <a:rPr lang="en-US" dirty="0"/>
            <a:t>3.0 on .NET Core 3.0</a:t>
          </a:r>
        </a:p>
      </dgm:t>
    </dgm:pt>
    <dgm:pt modelId="{BBACCA5A-4EE2-40D6-BEF8-EC4BBDB5E498}" type="parTrans" cxnId="{8D1A2DB3-AAC3-4CB0-A760-52C3EE6C9832}">
      <dgm:prSet/>
      <dgm:spPr/>
      <dgm:t>
        <a:bodyPr/>
        <a:lstStyle/>
        <a:p>
          <a:endParaRPr lang="en-US"/>
        </a:p>
      </dgm:t>
    </dgm:pt>
    <dgm:pt modelId="{CACDB4F5-D100-414C-A535-CC66EA77BD48}" type="sibTrans" cxnId="{8D1A2DB3-AAC3-4CB0-A760-52C3EE6C9832}">
      <dgm:prSet/>
      <dgm:spPr/>
      <dgm:t>
        <a:bodyPr/>
        <a:lstStyle/>
        <a:p>
          <a:endParaRPr lang="en-US"/>
        </a:p>
      </dgm:t>
    </dgm:pt>
    <dgm:pt modelId="{9C619339-A7CF-4B11-8FBC-2C48D5ABC644}">
      <dgm:prSet phldrT="[Text]"/>
      <dgm:spPr>
        <a:effectLst>
          <a:outerShdw blurRad="50800" dist="38100" dir="2700000" algn="tl" rotWithShape="0">
            <a:prstClr val="black">
              <a:alpha val="40000"/>
            </a:prstClr>
          </a:outerShdw>
        </a:effectLst>
      </dgm:spPr>
      <dgm:t>
        <a:bodyPr/>
        <a:lstStyle/>
        <a:p>
          <a:r>
            <a:rPr lang="en-US" dirty="0"/>
            <a:t>2.2 on .NET Core 2.2</a:t>
          </a:r>
        </a:p>
      </dgm:t>
    </dgm:pt>
    <dgm:pt modelId="{3BDABA5C-4DED-4BC1-AC5C-26AD3D961EAD}" type="parTrans" cxnId="{E4BEBED6-D735-49F5-A6DD-DE235ABF367F}">
      <dgm:prSet/>
      <dgm:spPr/>
      <dgm:t>
        <a:bodyPr/>
        <a:lstStyle/>
        <a:p>
          <a:endParaRPr lang="en-US"/>
        </a:p>
      </dgm:t>
    </dgm:pt>
    <dgm:pt modelId="{15E6A2C6-4989-4A9E-9668-E1CC0AE7FECE}" type="sibTrans" cxnId="{E4BEBED6-D735-49F5-A6DD-DE235ABF367F}">
      <dgm:prSet/>
      <dgm:spPr/>
      <dgm:t>
        <a:bodyPr/>
        <a:lstStyle/>
        <a:p>
          <a:endParaRPr lang="en-US"/>
        </a:p>
      </dgm:t>
    </dgm:pt>
    <dgm:pt modelId="{0911C627-CE75-4549-AD57-DC491FB4A474}">
      <dgm:prSet phldrT="[Text]"/>
      <dgm:spPr>
        <a:effectLst>
          <a:outerShdw blurRad="50800" dist="38100" dir="2700000" algn="tl" rotWithShape="0">
            <a:prstClr val="black">
              <a:alpha val="40000"/>
            </a:prstClr>
          </a:outerShdw>
        </a:effectLst>
      </dgm:spPr>
      <dgm:t>
        <a:bodyPr/>
        <a:lstStyle/>
        <a:p>
          <a:r>
            <a:rPr lang="en-US" dirty="0"/>
            <a:t>2.1 on .NET Core 2.1</a:t>
          </a:r>
        </a:p>
      </dgm:t>
    </dgm:pt>
    <dgm:pt modelId="{97BCB320-1477-4203-918C-FCD04B59B469}" type="parTrans" cxnId="{4B7E6D04-8062-4442-A280-2E75E8194527}">
      <dgm:prSet/>
      <dgm:spPr/>
      <dgm:t>
        <a:bodyPr/>
        <a:lstStyle/>
        <a:p>
          <a:endParaRPr lang="en-US"/>
        </a:p>
      </dgm:t>
    </dgm:pt>
    <dgm:pt modelId="{71533561-3081-47D8-8200-949449278884}" type="sibTrans" cxnId="{4B7E6D04-8062-4442-A280-2E75E8194527}">
      <dgm:prSet/>
      <dgm:spPr/>
      <dgm:t>
        <a:bodyPr/>
        <a:lstStyle/>
        <a:p>
          <a:endParaRPr lang="en-US"/>
        </a:p>
      </dgm:t>
    </dgm:pt>
    <dgm:pt modelId="{752A4335-DBCE-49C5-AD3B-87F25B927669}">
      <dgm:prSet phldrT="[Text]"/>
      <dgm:spPr>
        <a:effectLst>
          <a:outerShdw blurRad="50800" dist="38100" dir="2700000" algn="tl" rotWithShape="0">
            <a:prstClr val="black">
              <a:alpha val="40000"/>
            </a:prstClr>
          </a:outerShdw>
        </a:effectLst>
      </dgm:spPr>
      <dgm:t>
        <a:bodyPr/>
        <a:lstStyle/>
        <a:p>
          <a:r>
            <a:rPr lang="en-US" dirty="0"/>
            <a:t>2.1 on .NET Framework 4.6.x</a:t>
          </a:r>
        </a:p>
      </dgm:t>
    </dgm:pt>
    <dgm:pt modelId="{D6E2ADFA-3AC7-4C97-92DC-ED394B70078B}" type="parTrans" cxnId="{2A304FC5-D387-4392-A775-AB783987D4C6}">
      <dgm:prSet/>
      <dgm:spPr/>
      <dgm:t>
        <a:bodyPr/>
        <a:lstStyle/>
        <a:p>
          <a:endParaRPr lang="en-US"/>
        </a:p>
      </dgm:t>
    </dgm:pt>
    <dgm:pt modelId="{FE295BCB-98BF-4989-B710-7AF15C0C3A8A}" type="sibTrans" cxnId="{2A304FC5-D387-4392-A775-AB783987D4C6}">
      <dgm:prSet/>
      <dgm:spPr/>
      <dgm:t>
        <a:bodyPr/>
        <a:lstStyle/>
        <a:p>
          <a:endParaRPr lang="en-US"/>
        </a:p>
      </dgm:t>
    </dgm:pt>
    <dgm:pt modelId="{8531A744-3325-4806-8766-F9FE4425D028}" type="pres">
      <dgm:prSet presAssocID="{1815CF83-67FA-49F3-B2BF-C7C772E0BB31}" presName="Name0" presStyleCnt="0">
        <dgm:presLayoutVars>
          <dgm:chMax val="7"/>
          <dgm:chPref val="7"/>
          <dgm:dir/>
        </dgm:presLayoutVars>
      </dgm:prSet>
      <dgm:spPr/>
    </dgm:pt>
    <dgm:pt modelId="{F3A99DC0-4CC1-4D56-A9F1-4DEA1043DE84}" type="pres">
      <dgm:prSet presAssocID="{1815CF83-67FA-49F3-B2BF-C7C772E0BB31}" presName="Name1" presStyleCnt="0"/>
      <dgm:spPr/>
    </dgm:pt>
    <dgm:pt modelId="{5BCB8A1A-30A0-41A8-BD70-A50959081017}" type="pres">
      <dgm:prSet presAssocID="{1815CF83-67FA-49F3-B2BF-C7C772E0BB31}" presName="cycle" presStyleCnt="0"/>
      <dgm:spPr/>
    </dgm:pt>
    <dgm:pt modelId="{B2B8C594-24F9-4B1B-AEA3-CE8F2FB2DE4C}" type="pres">
      <dgm:prSet presAssocID="{1815CF83-67FA-49F3-B2BF-C7C772E0BB31}" presName="srcNode" presStyleLbl="node1" presStyleIdx="0" presStyleCnt="4"/>
      <dgm:spPr/>
    </dgm:pt>
    <dgm:pt modelId="{8510C7DA-A245-437A-989E-F7C4CE2B6D86}" type="pres">
      <dgm:prSet presAssocID="{1815CF83-67FA-49F3-B2BF-C7C772E0BB31}" presName="conn" presStyleLbl="parChTrans1D2" presStyleIdx="0" presStyleCnt="1"/>
      <dgm:spPr/>
    </dgm:pt>
    <dgm:pt modelId="{6CEDC39C-4F48-4379-9CEB-CBC72515DA9B}" type="pres">
      <dgm:prSet presAssocID="{1815CF83-67FA-49F3-B2BF-C7C772E0BB31}" presName="extraNode" presStyleLbl="node1" presStyleIdx="0" presStyleCnt="4"/>
      <dgm:spPr/>
    </dgm:pt>
    <dgm:pt modelId="{71B893E5-56C9-4749-A758-A8D1953CC24C}" type="pres">
      <dgm:prSet presAssocID="{1815CF83-67FA-49F3-B2BF-C7C772E0BB31}" presName="dstNode" presStyleLbl="node1" presStyleIdx="0" presStyleCnt="4"/>
      <dgm:spPr/>
    </dgm:pt>
    <dgm:pt modelId="{0DD4B9EC-6E31-4E62-8156-70CBCC0E5580}" type="pres">
      <dgm:prSet presAssocID="{20C71E7F-7914-4374-AABC-339F826CF133}" presName="text_1" presStyleLbl="node1" presStyleIdx="0" presStyleCnt="4">
        <dgm:presLayoutVars>
          <dgm:bulletEnabled val="1"/>
        </dgm:presLayoutVars>
      </dgm:prSet>
      <dgm:spPr>
        <a:prstGeom prst="roundRect">
          <a:avLst/>
        </a:prstGeom>
      </dgm:spPr>
    </dgm:pt>
    <dgm:pt modelId="{E61A89E7-D1DF-4531-BFD4-98D704C30426}" type="pres">
      <dgm:prSet presAssocID="{20C71E7F-7914-4374-AABC-339F826CF133}" presName="accent_1" presStyleCnt="0"/>
      <dgm:spPr/>
    </dgm:pt>
    <dgm:pt modelId="{2D437EB7-F609-44A1-B33C-1C8BB9862DA0}" type="pres">
      <dgm:prSet presAssocID="{20C71E7F-7914-4374-AABC-339F826CF133}" presName="accentRepeatNode" presStyleLbl="solidFgAcc1" presStyleIdx="0" presStyleCnt="4"/>
      <dgm:spPr/>
    </dgm:pt>
    <dgm:pt modelId="{AC4AA093-FEF2-48CD-81D2-2641EBA81C31}" type="pres">
      <dgm:prSet presAssocID="{9C619339-A7CF-4B11-8FBC-2C48D5ABC644}" presName="text_2" presStyleLbl="node1" presStyleIdx="1" presStyleCnt="4">
        <dgm:presLayoutVars>
          <dgm:bulletEnabled val="1"/>
        </dgm:presLayoutVars>
      </dgm:prSet>
      <dgm:spPr>
        <a:prstGeom prst="roundRect">
          <a:avLst/>
        </a:prstGeom>
      </dgm:spPr>
    </dgm:pt>
    <dgm:pt modelId="{F8ECD608-595D-4C67-AF8C-D00BF336A6ED}" type="pres">
      <dgm:prSet presAssocID="{9C619339-A7CF-4B11-8FBC-2C48D5ABC644}" presName="accent_2" presStyleCnt="0"/>
      <dgm:spPr/>
    </dgm:pt>
    <dgm:pt modelId="{917B48B0-BEC0-4FF4-8433-1EBB3CDEB815}" type="pres">
      <dgm:prSet presAssocID="{9C619339-A7CF-4B11-8FBC-2C48D5ABC644}" presName="accentRepeatNode" presStyleLbl="solidFgAcc1" presStyleIdx="1" presStyleCnt="4"/>
      <dgm:spPr/>
    </dgm:pt>
    <dgm:pt modelId="{82F4B2E3-0C5B-4537-848B-76BCF1443211}" type="pres">
      <dgm:prSet presAssocID="{0911C627-CE75-4549-AD57-DC491FB4A474}" presName="text_3" presStyleLbl="node1" presStyleIdx="2" presStyleCnt="4">
        <dgm:presLayoutVars>
          <dgm:bulletEnabled val="1"/>
        </dgm:presLayoutVars>
      </dgm:prSet>
      <dgm:spPr>
        <a:prstGeom prst="roundRect">
          <a:avLst/>
        </a:prstGeom>
      </dgm:spPr>
    </dgm:pt>
    <dgm:pt modelId="{FEC8D990-12FB-4002-ABF9-CC6D49E5E9BB}" type="pres">
      <dgm:prSet presAssocID="{0911C627-CE75-4549-AD57-DC491FB4A474}" presName="accent_3" presStyleCnt="0"/>
      <dgm:spPr/>
    </dgm:pt>
    <dgm:pt modelId="{01A00DFD-66D9-410C-B032-22BE5C4CE08A}" type="pres">
      <dgm:prSet presAssocID="{0911C627-CE75-4549-AD57-DC491FB4A474}" presName="accentRepeatNode" presStyleLbl="solidFgAcc1" presStyleIdx="2" presStyleCnt="4"/>
      <dgm:spPr/>
    </dgm:pt>
    <dgm:pt modelId="{AA51C57E-36F1-461C-98DF-C0F7E022700E}" type="pres">
      <dgm:prSet presAssocID="{752A4335-DBCE-49C5-AD3B-87F25B927669}" presName="text_4" presStyleLbl="node1" presStyleIdx="3" presStyleCnt="4">
        <dgm:presLayoutVars>
          <dgm:bulletEnabled val="1"/>
        </dgm:presLayoutVars>
      </dgm:prSet>
      <dgm:spPr>
        <a:prstGeom prst="roundRect">
          <a:avLst/>
        </a:prstGeom>
      </dgm:spPr>
    </dgm:pt>
    <dgm:pt modelId="{26B87063-471B-4724-AB2C-4CEDACC22D1C}" type="pres">
      <dgm:prSet presAssocID="{752A4335-DBCE-49C5-AD3B-87F25B927669}" presName="accent_4" presStyleCnt="0"/>
      <dgm:spPr/>
    </dgm:pt>
    <dgm:pt modelId="{0AF50534-C9B6-47B9-9060-974CADF0131D}" type="pres">
      <dgm:prSet presAssocID="{752A4335-DBCE-49C5-AD3B-87F25B927669}" presName="accentRepeatNode" presStyleLbl="solidFgAcc1" presStyleIdx="3" presStyleCnt="4"/>
      <dgm:spPr/>
    </dgm:pt>
  </dgm:ptLst>
  <dgm:cxnLst>
    <dgm:cxn modelId="{4B7E6D04-8062-4442-A280-2E75E8194527}" srcId="{1815CF83-67FA-49F3-B2BF-C7C772E0BB31}" destId="{0911C627-CE75-4549-AD57-DC491FB4A474}" srcOrd="2" destOrd="0" parTransId="{97BCB320-1477-4203-918C-FCD04B59B469}" sibTransId="{71533561-3081-47D8-8200-949449278884}"/>
    <dgm:cxn modelId="{8C78328E-1618-482B-A654-A7F03E5C04E8}" type="presOf" srcId="{0911C627-CE75-4549-AD57-DC491FB4A474}" destId="{82F4B2E3-0C5B-4537-848B-76BCF1443211}" srcOrd="0" destOrd="0" presId="urn:microsoft.com/office/officeart/2008/layout/VerticalCurvedList"/>
    <dgm:cxn modelId="{9D43F09D-6259-41D0-9765-ABEEDFFC839A}" type="presOf" srcId="{752A4335-DBCE-49C5-AD3B-87F25B927669}" destId="{AA51C57E-36F1-461C-98DF-C0F7E022700E}" srcOrd="0" destOrd="0" presId="urn:microsoft.com/office/officeart/2008/layout/VerticalCurvedList"/>
    <dgm:cxn modelId="{3BB9D1A9-03CE-43EC-A785-DAB02297D0E4}" type="presOf" srcId="{CACDB4F5-D100-414C-A535-CC66EA77BD48}" destId="{8510C7DA-A245-437A-989E-F7C4CE2B6D86}" srcOrd="0" destOrd="0" presId="urn:microsoft.com/office/officeart/2008/layout/VerticalCurvedList"/>
    <dgm:cxn modelId="{8D1A2DB3-AAC3-4CB0-A760-52C3EE6C9832}" srcId="{1815CF83-67FA-49F3-B2BF-C7C772E0BB31}" destId="{20C71E7F-7914-4374-AABC-339F826CF133}" srcOrd="0" destOrd="0" parTransId="{BBACCA5A-4EE2-40D6-BEF8-EC4BBDB5E498}" sibTransId="{CACDB4F5-D100-414C-A535-CC66EA77BD48}"/>
    <dgm:cxn modelId="{2A304FC5-D387-4392-A775-AB783987D4C6}" srcId="{1815CF83-67FA-49F3-B2BF-C7C772E0BB31}" destId="{752A4335-DBCE-49C5-AD3B-87F25B927669}" srcOrd="3" destOrd="0" parTransId="{D6E2ADFA-3AC7-4C97-92DC-ED394B70078B}" sibTransId="{FE295BCB-98BF-4989-B710-7AF15C0C3A8A}"/>
    <dgm:cxn modelId="{E4BEBED6-D735-49F5-A6DD-DE235ABF367F}" srcId="{1815CF83-67FA-49F3-B2BF-C7C772E0BB31}" destId="{9C619339-A7CF-4B11-8FBC-2C48D5ABC644}" srcOrd="1" destOrd="0" parTransId="{3BDABA5C-4DED-4BC1-AC5C-26AD3D961EAD}" sibTransId="{15E6A2C6-4989-4A9E-9668-E1CC0AE7FECE}"/>
    <dgm:cxn modelId="{E5F57AF4-2E4D-4A74-979C-769428F40F94}" type="presOf" srcId="{1815CF83-67FA-49F3-B2BF-C7C772E0BB31}" destId="{8531A744-3325-4806-8766-F9FE4425D028}" srcOrd="0" destOrd="0" presId="urn:microsoft.com/office/officeart/2008/layout/VerticalCurvedList"/>
    <dgm:cxn modelId="{3D7545F6-4449-4AB6-B0A0-7B9C6A232492}" type="presOf" srcId="{9C619339-A7CF-4B11-8FBC-2C48D5ABC644}" destId="{AC4AA093-FEF2-48CD-81D2-2641EBA81C31}" srcOrd="0" destOrd="0" presId="urn:microsoft.com/office/officeart/2008/layout/VerticalCurvedList"/>
    <dgm:cxn modelId="{AB70EEFC-CABC-4F95-BCD0-42E1EC487E93}" type="presOf" srcId="{20C71E7F-7914-4374-AABC-339F826CF133}" destId="{0DD4B9EC-6E31-4E62-8156-70CBCC0E5580}" srcOrd="0" destOrd="0" presId="urn:microsoft.com/office/officeart/2008/layout/VerticalCurvedList"/>
    <dgm:cxn modelId="{DF284B1C-EF93-457F-98BD-4F28D6DDFCCF}" type="presParOf" srcId="{8531A744-3325-4806-8766-F9FE4425D028}" destId="{F3A99DC0-4CC1-4D56-A9F1-4DEA1043DE84}" srcOrd="0" destOrd="0" presId="urn:microsoft.com/office/officeart/2008/layout/VerticalCurvedList"/>
    <dgm:cxn modelId="{60E8CD23-1814-4237-BEC0-F74E4028A5F7}" type="presParOf" srcId="{F3A99DC0-4CC1-4D56-A9F1-4DEA1043DE84}" destId="{5BCB8A1A-30A0-41A8-BD70-A50959081017}" srcOrd="0" destOrd="0" presId="urn:microsoft.com/office/officeart/2008/layout/VerticalCurvedList"/>
    <dgm:cxn modelId="{A6CFCF98-4DFF-4845-ADE3-455262DE6613}" type="presParOf" srcId="{5BCB8A1A-30A0-41A8-BD70-A50959081017}" destId="{B2B8C594-24F9-4B1B-AEA3-CE8F2FB2DE4C}" srcOrd="0" destOrd="0" presId="urn:microsoft.com/office/officeart/2008/layout/VerticalCurvedList"/>
    <dgm:cxn modelId="{4500D4AC-E3B2-426A-BADA-7292BCBD2AE9}" type="presParOf" srcId="{5BCB8A1A-30A0-41A8-BD70-A50959081017}" destId="{8510C7DA-A245-437A-989E-F7C4CE2B6D86}" srcOrd="1" destOrd="0" presId="urn:microsoft.com/office/officeart/2008/layout/VerticalCurvedList"/>
    <dgm:cxn modelId="{3C6651EF-8676-43E5-8B70-93C03E3C303E}" type="presParOf" srcId="{5BCB8A1A-30A0-41A8-BD70-A50959081017}" destId="{6CEDC39C-4F48-4379-9CEB-CBC72515DA9B}" srcOrd="2" destOrd="0" presId="urn:microsoft.com/office/officeart/2008/layout/VerticalCurvedList"/>
    <dgm:cxn modelId="{FA169819-86C4-44B5-8921-C0D590919987}" type="presParOf" srcId="{5BCB8A1A-30A0-41A8-BD70-A50959081017}" destId="{71B893E5-56C9-4749-A758-A8D1953CC24C}" srcOrd="3" destOrd="0" presId="urn:microsoft.com/office/officeart/2008/layout/VerticalCurvedList"/>
    <dgm:cxn modelId="{EBCFDDB0-738A-4A7F-B3A8-98FB13A3466B}" type="presParOf" srcId="{F3A99DC0-4CC1-4D56-A9F1-4DEA1043DE84}" destId="{0DD4B9EC-6E31-4E62-8156-70CBCC0E5580}" srcOrd="1" destOrd="0" presId="urn:microsoft.com/office/officeart/2008/layout/VerticalCurvedList"/>
    <dgm:cxn modelId="{822CCC2E-C882-4536-AC66-B409ABF3E1DE}" type="presParOf" srcId="{F3A99DC0-4CC1-4D56-A9F1-4DEA1043DE84}" destId="{E61A89E7-D1DF-4531-BFD4-98D704C30426}" srcOrd="2" destOrd="0" presId="urn:microsoft.com/office/officeart/2008/layout/VerticalCurvedList"/>
    <dgm:cxn modelId="{99693CEE-20C1-4E8B-8E37-80908E89C13E}" type="presParOf" srcId="{E61A89E7-D1DF-4531-BFD4-98D704C30426}" destId="{2D437EB7-F609-44A1-B33C-1C8BB9862DA0}" srcOrd="0" destOrd="0" presId="urn:microsoft.com/office/officeart/2008/layout/VerticalCurvedList"/>
    <dgm:cxn modelId="{E5666A02-EE46-4473-89A1-472E2E575778}" type="presParOf" srcId="{F3A99DC0-4CC1-4D56-A9F1-4DEA1043DE84}" destId="{AC4AA093-FEF2-48CD-81D2-2641EBA81C31}" srcOrd="3" destOrd="0" presId="urn:microsoft.com/office/officeart/2008/layout/VerticalCurvedList"/>
    <dgm:cxn modelId="{7463AB5D-8A45-458A-962D-5376EBBB7D44}" type="presParOf" srcId="{F3A99DC0-4CC1-4D56-A9F1-4DEA1043DE84}" destId="{F8ECD608-595D-4C67-AF8C-D00BF336A6ED}" srcOrd="4" destOrd="0" presId="urn:microsoft.com/office/officeart/2008/layout/VerticalCurvedList"/>
    <dgm:cxn modelId="{9EF8EA22-E0C7-45EF-AEFD-0B4D4A72E95F}" type="presParOf" srcId="{F8ECD608-595D-4C67-AF8C-D00BF336A6ED}" destId="{917B48B0-BEC0-4FF4-8433-1EBB3CDEB815}" srcOrd="0" destOrd="0" presId="urn:microsoft.com/office/officeart/2008/layout/VerticalCurvedList"/>
    <dgm:cxn modelId="{9C561A43-43FD-44AE-A8C6-EB18F29D1F05}" type="presParOf" srcId="{F3A99DC0-4CC1-4D56-A9F1-4DEA1043DE84}" destId="{82F4B2E3-0C5B-4537-848B-76BCF1443211}" srcOrd="5" destOrd="0" presId="urn:microsoft.com/office/officeart/2008/layout/VerticalCurvedList"/>
    <dgm:cxn modelId="{CC3CDA7F-15EB-4076-9E32-FBA9B6210355}" type="presParOf" srcId="{F3A99DC0-4CC1-4D56-A9F1-4DEA1043DE84}" destId="{FEC8D990-12FB-4002-ABF9-CC6D49E5E9BB}" srcOrd="6" destOrd="0" presId="urn:microsoft.com/office/officeart/2008/layout/VerticalCurvedList"/>
    <dgm:cxn modelId="{3EDF85DE-6E9D-4CDF-B8A6-57CD70117474}" type="presParOf" srcId="{FEC8D990-12FB-4002-ABF9-CC6D49E5E9BB}" destId="{01A00DFD-66D9-410C-B032-22BE5C4CE08A}" srcOrd="0" destOrd="0" presId="urn:microsoft.com/office/officeart/2008/layout/VerticalCurvedList"/>
    <dgm:cxn modelId="{359955CD-544D-42EA-B295-52F0810F08E7}" type="presParOf" srcId="{F3A99DC0-4CC1-4D56-A9F1-4DEA1043DE84}" destId="{AA51C57E-36F1-461C-98DF-C0F7E022700E}" srcOrd="7" destOrd="0" presId="urn:microsoft.com/office/officeart/2008/layout/VerticalCurvedList"/>
    <dgm:cxn modelId="{E4A0DB58-05A2-48C9-9B9F-7F1133E44733}" type="presParOf" srcId="{F3A99DC0-4CC1-4D56-A9F1-4DEA1043DE84}" destId="{26B87063-471B-4724-AB2C-4CEDACC22D1C}" srcOrd="8" destOrd="0" presId="urn:microsoft.com/office/officeart/2008/layout/VerticalCurvedList"/>
    <dgm:cxn modelId="{DF1091E4-95CB-4A0F-BED0-20B115937840}" type="presParOf" srcId="{26B87063-471B-4724-AB2C-4CEDACC22D1C}" destId="{0AF50534-C9B6-47B9-9060-974CADF0131D}"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10C7DA-A245-437A-989E-F7C4CE2B6D86}">
      <dsp:nvSpPr>
        <dsp:cNvPr id="0" name=""/>
        <dsp:cNvSpPr/>
      </dsp:nvSpPr>
      <dsp:spPr>
        <a:xfrm>
          <a:off x="-6126981" y="-937410"/>
          <a:ext cx="7293488" cy="7293488"/>
        </a:xfrm>
        <a:prstGeom prst="blockArc">
          <a:avLst>
            <a:gd name="adj1" fmla="val 18900000"/>
            <a:gd name="adj2" fmla="val 2700000"/>
            <a:gd name="adj3" fmla="val 296"/>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DD4B9EC-6E31-4E62-8156-70CBCC0E5580}">
      <dsp:nvSpPr>
        <dsp:cNvPr id="0" name=""/>
        <dsp:cNvSpPr/>
      </dsp:nvSpPr>
      <dsp:spPr>
        <a:xfrm>
          <a:off x="610504" y="416587"/>
          <a:ext cx="7440913" cy="833607"/>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93980" rIns="93980" bIns="93980" numCol="1" spcCol="1270" anchor="ctr" anchorCtr="0">
          <a:noAutofit/>
        </a:bodyPr>
        <a:lstStyle/>
        <a:p>
          <a:pPr marL="0" lvl="0" indent="0" algn="l" defTabSz="1644650">
            <a:lnSpc>
              <a:spcPct val="90000"/>
            </a:lnSpc>
            <a:spcBef>
              <a:spcPct val="0"/>
            </a:spcBef>
            <a:spcAft>
              <a:spcPct val="35000"/>
            </a:spcAft>
            <a:buNone/>
          </a:pPr>
          <a:r>
            <a:rPr lang="en-US" sz="3700" kern="1200" dirty="0"/>
            <a:t>3.0 on .NET Core 3.0</a:t>
          </a:r>
        </a:p>
      </dsp:txBody>
      <dsp:txXfrm>
        <a:off x="651197" y="457280"/>
        <a:ext cx="7359527" cy="752221"/>
      </dsp:txXfrm>
    </dsp:sp>
    <dsp:sp modelId="{2D437EB7-F609-44A1-B33C-1C8BB9862DA0}">
      <dsp:nvSpPr>
        <dsp:cNvPr id="0" name=""/>
        <dsp:cNvSpPr/>
      </dsp:nvSpPr>
      <dsp:spPr>
        <a:xfrm>
          <a:off x="89500" y="312386"/>
          <a:ext cx="1042009" cy="1042009"/>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C4AA093-FEF2-48CD-81D2-2641EBA81C31}">
      <dsp:nvSpPr>
        <dsp:cNvPr id="0" name=""/>
        <dsp:cNvSpPr/>
      </dsp:nvSpPr>
      <dsp:spPr>
        <a:xfrm>
          <a:off x="1088431" y="1667215"/>
          <a:ext cx="6962986" cy="833607"/>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93980" rIns="93980" bIns="93980" numCol="1" spcCol="1270" anchor="ctr" anchorCtr="0">
          <a:noAutofit/>
        </a:bodyPr>
        <a:lstStyle/>
        <a:p>
          <a:pPr marL="0" lvl="0" indent="0" algn="l" defTabSz="1644650">
            <a:lnSpc>
              <a:spcPct val="90000"/>
            </a:lnSpc>
            <a:spcBef>
              <a:spcPct val="0"/>
            </a:spcBef>
            <a:spcAft>
              <a:spcPct val="35000"/>
            </a:spcAft>
            <a:buNone/>
          </a:pPr>
          <a:r>
            <a:rPr lang="en-US" sz="3700" kern="1200" dirty="0"/>
            <a:t>2.2 on .NET Core 2.2</a:t>
          </a:r>
        </a:p>
      </dsp:txBody>
      <dsp:txXfrm>
        <a:off x="1129124" y="1707908"/>
        <a:ext cx="6881600" cy="752221"/>
      </dsp:txXfrm>
    </dsp:sp>
    <dsp:sp modelId="{917B48B0-BEC0-4FF4-8433-1EBB3CDEB815}">
      <dsp:nvSpPr>
        <dsp:cNvPr id="0" name=""/>
        <dsp:cNvSpPr/>
      </dsp:nvSpPr>
      <dsp:spPr>
        <a:xfrm>
          <a:off x="567426" y="1563014"/>
          <a:ext cx="1042009" cy="1042009"/>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2F4B2E3-0C5B-4537-848B-76BCF1443211}">
      <dsp:nvSpPr>
        <dsp:cNvPr id="0" name=""/>
        <dsp:cNvSpPr/>
      </dsp:nvSpPr>
      <dsp:spPr>
        <a:xfrm>
          <a:off x="1088431" y="2917843"/>
          <a:ext cx="6962986" cy="833607"/>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93980" rIns="93980" bIns="93980" numCol="1" spcCol="1270" anchor="ctr" anchorCtr="0">
          <a:noAutofit/>
        </a:bodyPr>
        <a:lstStyle/>
        <a:p>
          <a:pPr marL="0" lvl="0" indent="0" algn="l" defTabSz="1644650">
            <a:lnSpc>
              <a:spcPct val="90000"/>
            </a:lnSpc>
            <a:spcBef>
              <a:spcPct val="0"/>
            </a:spcBef>
            <a:spcAft>
              <a:spcPct val="35000"/>
            </a:spcAft>
            <a:buNone/>
          </a:pPr>
          <a:r>
            <a:rPr lang="en-US" sz="3700" kern="1200" dirty="0"/>
            <a:t>2.1 on .NET Core 2.1</a:t>
          </a:r>
        </a:p>
      </dsp:txBody>
      <dsp:txXfrm>
        <a:off x="1129124" y="2958536"/>
        <a:ext cx="6881600" cy="752221"/>
      </dsp:txXfrm>
    </dsp:sp>
    <dsp:sp modelId="{01A00DFD-66D9-410C-B032-22BE5C4CE08A}">
      <dsp:nvSpPr>
        <dsp:cNvPr id="0" name=""/>
        <dsp:cNvSpPr/>
      </dsp:nvSpPr>
      <dsp:spPr>
        <a:xfrm>
          <a:off x="567426" y="2813642"/>
          <a:ext cx="1042009" cy="1042009"/>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A51C57E-36F1-461C-98DF-C0F7E022700E}">
      <dsp:nvSpPr>
        <dsp:cNvPr id="0" name=""/>
        <dsp:cNvSpPr/>
      </dsp:nvSpPr>
      <dsp:spPr>
        <a:xfrm>
          <a:off x="610504" y="4168472"/>
          <a:ext cx="7440913" cy="833607"/>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661676" tIns="93980" rIns="93980" bIns="93980" numCol="1" spcCol="1270" anchor="ctr" anchorCtr="0">
          <a:noAutofit/>
        </a:bodyPr>
        <a:lstStyle/>
        <a:p>
          <a:pPr marL="0" lvl="0" indent="0" algn="l" defTabSz="1644650">
            <a:lnSpc>
              <a:spcPct val="90000"/>
            </a:lnSpc>
            <a:spcBef>
              <a:spcPct val="0"/>
            </a:spcBef>
            <a:spcAft>
              <a:spcPct val="35000"/>
            </a:spcAft>
            <a:buNone/>
          </a:pPr>
          <a:r>
            <a:rPr lang="en-US" sz="3700" kern="1200" dirty="0"/>
            <a:t>2.1 on .NET Framework 4.6.x</a:t>
          </a:r>
        </a:p>
      </dsp:txBody>
      <dsp:txXfrm>
        <a:off x="651197" y="4209165"/>
        <a:ext cx="7359527" cy="752221"/>
      </dsp:txXfrm>
    </dsp:sp>
    <dsp:sp modelId="{0AF50534-C9B6-47B9-9060-974CADF0131D}">
      <dsp:nvSpPr>
        <dsp:cNvPr id="0" name=""/>
        <dsp:cNvSpPr/>
      </dsp:nvSpPr>
      <dsp:spPr>
        <a:xfrm>
          <a:off x="89500" y="4064271"/>
          <a:ext cx="1042009" cy="1042009"/>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gif>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png>
</file>

<file path=ppt/media/image4.svg>
</file>

<file path=ppt/media/image5.png>
</file>

<file path=ppt/media/image6.svg>
</file>

<file path=ppt/media/image7.png>
</file>

<file path=ppt/media/image8.sv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438622-0837-4E9E-A16C-0B0206CE676E}" type="datetimeFigureOut">
              <a:rPr lang="en-US" smtClean="0"/>
              <a:t>10/1/2019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AE778D-2A57-4226-B72B-26EA3CA60131}" type="slidenum">
              <a:rPr lang="en-US" smtClean="0"/>
              <a:t>‹#›</a:t>
            </a:fld>
            <a:endParaRPr lang="en-US"/>
          </a:p>
        </p:txBody>
      </p:sp>
    </p:spTree>
    <p:extLst>
      <p:ext uri="{BB962C8B-B14F-4D97-AF65-F5344CB8AC3E}">
        <p14:creationId xmlns:p14="http://schemas.microsoft.com/office/powerpoint/2010/main" val="906552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github.com/grpc/grpc-dotnet"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1</a:t>
            </a:fld>
            <a:endParaRPr lang="en-US"/>
          </a:p>
        </p:txBody>
      </p:sp>
    </p:spTree>
    <p:extLst>
      <p:ext uri="{BB962C8B-B14F-4D97-AF65-F5344CB8AC3E}">
        <p14:creationId xmlns:p14="http://schemas.microsoft.com/office/powerpoint/2010/main" val="4284887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err="1"/>
              <a:t>GetProductsAsync</a:t>
            </a:r>
            <a:r>
              <a:rPr lang="en-US" dirty="0"/>
              <a:t> returns an </a:t>
            </a:r>
            <a:r>
              <a:rPr lang="en-US" dirty="0" err="1"/>
              <a:t>IAsyncEnumerable</a:t>
            </a:r>
            <a:r>
              <a:rPr lang="en-US" dirty="0"/>
              <a:t>&lt;Product&gt;</a:t>
            </a:r>
          </a:p>
          <a:p>
            <a:pPr marL="171450" indent="-171450">
              <a:buFontTx/>
              <a:buChar char="-"/>
            </a:pPr>
            <a:r>
              <a:rPr lang="en-US" dirty="0"/>
              <a:t>This is a non-blocking action as of 3.0</a:t>
            </a:r>
          </a:p>
          <a:p>
            <a:pPr marL="628650" lvl="1" indent="-171450">
              <a:buFontTx/>
              <a:buChar char="-"/>
            </a:pPr>
            <a:r>
              <a:rPr lang="en-US" dirty="0"/>
              <a:t>MVC buffers any concrete type that implements </a:t>
            </a:r>
            <a:r>
              <a:rPr lang="en-US" dirty="0" err="1"/>
              <a:t>IAsyncEnumerable</a:t>
            </a:r>
            <a:r>
              <a:rPr lang="en-US" dirty="0"/>
              <a:t>&lt;T&gt; before sending it to the serializer</a:t>
            </a:r>
          </a:p>
        </p:txBody>
      </p:sp>
      <p:sp>
        <p:nvSpPr>
          <p:cNvPr id="4" name="Slide Number Placeholder 3"/>
          <p:cNvSpPr>
            <a:spLocks noGrp="1"/>
          </p:cNvSpPr>
          <p:nvPr>
            <p:ph type="sldNum" sz="quarter" idx="10"/>
          </p:nvPr>
        </p:nvSpPr>
        <p:spPr/>
        <p:txBody>
          <a:bodyPr/>
          <a:lstStyle/>
          <a:p>
            <a:fld id="{E0AE778D-2A57-4226-B72B-26EA3CA60131}" type="slidenum">
              <a:rPr lang="en-US" smtClean="0"/>
              <a:t>10</a:t>
            </a:fld>
            <a:endParaRPr lang="en-US"/>
          </a:p>
        </p:txBody>
      </p:sp>
    </p:spTree>
    <p:extLst>
      <p:ext uri="{BB962C8B-B14F-4D97-AF65-F5344CB8AC3E}">
        <p14:creationId xmlns:p14="http://schemas.microsoft.com/office/powerpoint/2010/main" val="42273551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12</a:t>
            </a:fld>
            <a:endParaRPr lang="en-US"/>
          </a:p>
        </p:txBody>
      </p:sp>
    </p:spTree>
    <p:extLst>
      <p:ext uri="{BB962C8B-B14F-4D97-AF65-F5344CB8AC3E}">
        <p14:creationId xmlns:p14="http://schemas.microsoft.com/office/powerpoint/2010/main" val="18045227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13</a:t>
            </a:fld>
            <a:endParaRPr lang="en-US"/>
          </a:p>
        </p:txBody>
      </p:sp>
    </p:spTree>
    <p:extLst>
      <p:ext uri="{BB962C8B-B14F-4D97-AF65-F5344CB8AC3E}">
        <p14:creationId xmlns:p14="http://schemas.microsoft.com/office/powerpoint/2010/main" val="3827871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Requires .NET Core 2.1+</a:t>
            </a:r>
          </a:p>
          <a:p>
            <a:pPr marL="171450" indent="-171450">
              <a:buFontTx/>
              <a:buChar char="-"/>
            </a:pPr>
            <a:r>
              <a:rPr lang="en-US" dirty="0"/>
              <a:t>Auth schemes achievable via header manipulation</a:t>
            </a:r>
          </a:p>
          <a:p>
            <a:pPr marL="628650" lvl="1" indent="-171450">
              <a:buFontTx/>
              <a:buChar char="-"/>
            </a:pPr>
            <a:r>
              <a:rPr lang="en-US" dirty="0"/>
              <a:t>Basic </a:t>
            </a:r>
            <a:r>
              <a:rPr lang="en-US" dirty="0" err="1"/>
              <a:t>authN</a:t>
            </a:r>
            <a:endParaRPr lang="en-US" dirty="0"/>
          </a:p>
          <a:p>
            <a:pPr marL="628650" lvl="1" indent="-171450">
              <a:buFontTx/>
              <a:buChar char="-"/>
            </a:pPr>
            <a:r>
              <a:rPr lang="en-US" dirty="0"/>
              <a:t>JWT bearer tokens</a:t>
            </a:r>
          </a:p>
          <a:p>
            <a:pPr marL="628650" lvl="1" indent="-171450">
              <a:buFontTx/>
              <a:buChar char="-"/>
            </a:pPr>
            <a:r>
              <a:rPr lang="en-US" dirty="0"/>
              <a:t>Digest </a:t>
            </a:r>
            <a:r>
              <a:rPr lang="en-US" dirty="0" err="1"/>
              <a:t>authN</a:t>
            </a:r>
            <a:endParaRPr lang="en-US" dirty="0"/>
          </a:p>
        </p:txBody>
      </p:sp>
      <p:sp>
        <p:nvSpPr>
          <p:cNvPr id="4" name="Slide Number Placeholder 3"/>
          <p:cNvSpPr>
            <a:spLocks noGrp="1"/>
          </p:cNvSpPr>
          <p:nvPr>
            <p:ph type="sldNum" sz="quarter" idx="5"/>
          </p:nvPr>
        </p:nvSpPr>
        <p:spPr/>
        <p:txBody>
          <a:bodyPr/>
          <a:lstStyle/>
          <a:p>
            <a:fld id="{E0AE778D-2A57-4226-B72B-26EA3CA60131}" type="slidenum">
              <a:rPr lang="en-US" smtClean="0"/>
              <a:t>14</a:t>
            </a:fld>
            <a:endParaRPr lang="en-US"/>
          </a:p>
        </p:txBody>
      </p:sp>
    </p:spTree>
    <p:extLst>
      <p:ext uri="{BB962C8B-B14F-4D97-AF65-F5344CB8AC3E}">
        <p14:creationId xmlns:p14="http://schemas.microsoft.com/office/powerpoint/2010/main" val="30493119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16</a:t>
            </a:fld>
            <a:endParaRPr lang="en-US"/>
          </a:p>
        </p:txBody>
      </p:sp>
    </p:spTree>
    <p:extLst>
      <p:ext uri="{BB962C8B-B14F-4D97-AF65-F5344CB8AC3E}">
        <p14:creationId xmlns:p14="http://schemas.microsoft.com/office/powerpoint/2010/main" val="30586318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Plain text = default media type in 3.0</a:t>
            </a:r>
          </a:p>
        </p:txBody>
      </p:sp>
      <p:sp>
        <p:nvSpPr>
          <p:cNvPr id="4" name="Slide Number Placeholder 3"/>
          <p:cNvSpPr>
            <a:spLocks noGrp="1"/>
          </p:cNvSpPr>
          <p:nvPr>
            <p:ph type="sldNum" sz="quarter" idx="5"/>
          </p:nvPr>
        </p:nvSpPr>
        <p:spPr/>
        <p:txBody>
          <a:bodyPr/>
          <a:lstStyle/>
          <a:p>
            <a:fld id="{E0AE778D-2A57-4226-B72B-26EA3CA60131}" type="slidenum">
              <a:rPr lang="en-US" smtClean="0"/>
              <a:t>17</a:t>
            </a:fld>
            <a:endParaRPr lang="en-US"/>
          </a:p>
        </p:txBody>
      </p:sp>
    </p:spTree>
    <p:extLst>
      <p:ext uri="{BB962C8B-B14F-4D97-AF65-F5344CB8AC3E}">
        <p14:creationId xmlns:p14="http://schemas.microsoft.com/office/powerpoint/2010/main" val="12646344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Set Accept header to opt into HTML response</a:t>
            </a:r>
          </a:p>
          <a:p>
            <a:pPr marL="171450" indent="-171450">
              <a:buFontTx/>
              <a:buChar char="-"/>
            </a:pPr>
            <a:r>
              <a:rPr lang="en-US" dirty="0"/>
              <a:t>HTML was ONLY supported media type in &lt; 3.0</a:t>
            </a:r>
          </a:p>
        </p:txBody>
      </p:sp>
      <p:sp>
        <p:nvSpPr>
          <p:cNvPr id="4" name="Slide Number Placeholder 3"/>
          <p:cNvSpPr>
            <a:spLocks noGrp="1"/>
          </p:cNvSpPr>
          <p:nvPr>
            <p:ph type="sldNum" sz="quarter" idx="5"/>
          </p:nvPr>
        </p:nvSpPr>
        <p:spPr/>
        <p:txBody>
          <a:bodyPr/>
          <a:lstStyle/>
          <a:p>
            <a:fld id="{E0AE778D-2A57-4226-B72B-26EA3CA60131}" type="slidenum">
              <a:rPr lang="en-US" smtClean="0"/>
              <a:t>18</a:t>
            </a:fld>
            <a:endParaRPr lang="en-US"/>
          </a:p>
        </p:txBody>
      </p:sp>
    </p:spTree>
    <p:extLst>
      <p:ext uri="{BB962C8B-B14F-4D97-AF65-F5344CB8AC3E}">
        <p14:creationId xmlns:p14="http://schemas.microsoft.com/office/powerpoint/2010/main" val="24244593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Conceptually similar to WCF &amp; .NET Remoting</a:t>
            </a:r>
          </a:p>
          <a:p>
            <a:pPr marL="171450" indent="-171450">
              <a:buFontTx/>
              <a:buChar char="-"/>
            </a:pPr>
            <a:r>
              <a:rPr lang="en-US" dirty="0"/>
              <a:t>We’re contributing to the open source </a:t>
            </a:r>
            <a:r>
              <a:rPr lang="en-US" dirty="0" err="1"/>
              <a:t>gRPC</a:t>
            </a:r>
            <a:r>
              <a:rPr lang="en-US" dirty="0"/>
              <a:t> project (</a:t>
            </a:r>
            <a:r>
              <a:rPr lang="en-US" dirty="0">
                <a:hlinkClick r:id="rId3"/>
              </a:rPr>
              <a:t>https://github.com/grpc/grpc-dotnet</a:t>
            </a:r>
            <a:r>
              <a:rPr lang="en-US" dirty="0"/>
              <a:t>)</a:t>
            </a:r>
          </a:p>
          <a:p>
            <a:pPr marL="171450" indent="-171450">
              <a:buFontTx/>
              <a:buChar char="-"/>
            </a:pPr>
            <a:r>
              <a:rPr lang="en-US" dirty="0"/>
              <a:t>In PROD, configure TLS (Transport Layer Security) to secure messages</a:t>
            </a:r>
          </a:p>
          <a:p>
            <a:pPr marL="171450" indent="-171450">
              <a:buFontTx/>
              <a:buChar char="-"/>
            </a:pPr>
            <a:r>
              <a:rPr lang="en-US" dirty="0"/>
              <a:t>*.proto (Protocol Buffers) files</a:t>
            </a:r>
          </a:p>
          <a:p>
            <a:pPr marL="171450" indent="-171450">
              <a:buFontTx/>
              <a:buChar char="-"/>
            </a:pPr>
            <a:r>
              <a:rPr lang="en-US" dirty="0"/>
              <a:t>Reduced network congestion thanks to binary serialization</a:t>
            </a:r>
          </a:p>
          <a:p>
            <a:endParaRPr lang="en-US" dirty="0"/>
          </a:p>
        </p:txBody>
      </p:sp>
      <p:sp>
        <p:nvSpPr>
          <p:cNvPr id="4" name="Slide Number Placeholder 3"/>
          <p:cNvSpPr>
            <a:spLocks noGrp="1"/>
          </p:cNvSpPr>
          <p:nvPr>
            <p:ph type="sldNum" sz="quarter" idx="5"/>
          </p:nvPr>
        </p:nvSpPr>
        <p:spPr/>
        <p:txBody>
          <a:bodyPr/>
          <a:lstStyle/>
          <a:p>
            <a:fld id="{E0AE778D-2A57-4226-B72B-26EA3CA60131}" type="slidenum">
              <a:rPr lang="en-US" smtClean="0"/>
              <a:t>19</a:t>
            </a:fld>
            <a:endParaRPr lang="en-US"/>
          </a:p>
        </p:txBody>
      </p:sp>
    </p:spTree>
    <p:extLst>
      <p:ext uri="{BB962C8B-B14F-4D97-AF65-F5344CB8AC3E}">
        <p14:creationId xmlns:p14="http://schemas.microsoft.com/office/powerpoint/2010/main" val="1170106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21</a:t>
            </a:fld>
            <a:endParaRPr lang="en-US"/>
          </a:p>
        </p:txBody>
      </p:sp>
    </p:spTree>
    <p:extLst>
      <p:ext uri="{BB962C8B-B14F-4D97-AF65-F5344CB8AC3E}">
        <p14:creationId xmlns:p14="http://schemas.microsoft.com/office/powerpoint/2010/main" val="2501875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roll-forward behaviors</a:t>
            </a:r>
          </a:p>
        </p:txBody>
      </p:sp>
      <p:sp>
        <p:nvSpPr>
          <p:cNvPr id="4" name="Slide Number Placeholder 3"/>
          <p:cNvSpPr>
            <a:spLocks noGrp="1"/>
          </p:cNvSpPr>
          <p:nvPr>
            <p:ph type="sldNum" sz="quarter" idx="5"/>
          </p:nvPr>
        </p:nvSpPr>
        <p:spPr/>
        <p:txBody>
          <a:bodyPr/>
          <a:lstStyle/>
          <a:p>
            <a:fld id="{E0AE778D-2A57-4226-B72B-26EA3CA60131}" type="slidenum">
              <a:rPr lang="en-US" smtClean="0"/>
              <a:t>22</a:t>
            </a:fld>
            <a:endParaRPr lang="en-US"/>
          </a:p>
        </p:txBody>
      </p:sp>
    </p:spTree>
    <p:extLst>
      <p:ext uri="{BB962C8B-B14F-4D97-AF65-F5344CB8AC3E}">
        <p14:creationId xmlns:p14="http://schemas.microsoft.com/office/powerpoint/2010/main" val="20648200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2019 – Introduce .NET 5 – Windows, Mac, Linux, Android, IOS all run .NET Core’s runtime</a:t>
            </a:r>
            <a:endParaRPr lang="en-US">
              <a:cs typeface="Calibri"/>
            </a:endParaRPr>
          </a:p>
          <a:p>
            <a:pPr lvl="1"/>
            <a:r>
              <a:rPr lang="en-US"/>
              <a:t>Same BCL used on all platforms, same runtime used on all platforms</a:t>
            </a:r>
          </a:p>
          <a:p>
            <a:pPr lvl="1"/>
            <a:r>
              <a:rPr lang="en-US"/>
              <a:t>Native code compilation on all platforms, by merging .NET Native and Mono AOT</a:t>
            </a:r>
          </a:p>
          <a:p>
            <a:pPr lvl="1"/>
            <a:endParaRPr lang="en-US"/>
          </a:p>
          <a:p>
            <a:pPr lvl="1"/>
            <a:r>
              <a:rPr lang="en-US"/>
              <a:t>JIT and AOT Runtime</a:t>
            </a:r>
          </a:p>
          <a:p>
            <a:pPr lvl="1"/>
            <a:endParaRPr lang="en-US">
              <a:cs typeface="Calibri"/>
            </a:endParaRPr>
          </a:p>
          <a:p>
            <a:r>
              <a:rPr lang="en-US" sz="1200">
                <a:effectLst/>
              </a:rPr>
              <a:t>.NET 5 is the next major version of the .NET Platform that brings technologies from .NET Framework, .NET Core and &amp; Mono runtimes and frameworks together into one .NET platform. </a:t>
            </a:r>
            <a:br>
              <a:rPr lang="en-US"/>
            </a:br>
            <a:endParaRPr lang="en-US"/>
          </a:p>
          <a:p>
            <a:r>
              <a:rPr lang="en-US" sz="1200">
                <a:effectLst/>
              </a:rPr>
              <a:t>.NET 5 will have one Base Class Library (BCL) that will contain APIs for building any type of application. All .NET workloads are supported with application frameworks including cross-platform web development with ASP.NET, iOS and Android mobile development with Xamarin, Windows Desktop, and cross-platform IoT. </a:t>
            </a:r>
          </a:p>
          <a:p>
            <a:endParaRPr lang="en-US"/>
          </a:p>
          <a:p>
            <a:r>
              <a:rPr lang="en-US" sz="1200">
                <a:effectLst/>
              </a:rPr>
              <a:t>.NET 5 will have both Just-in-Time (JIT) and Ahead-of-Time (AOT) compilation models for the multiple compute and device scenarios it must support. JIT has better performance for server and desktop workloads as well as development environments. AOT has better startup, a small footprint, and is required for mobile and IoT devices. </a:t>
            </a:r>
          </a:p>
          <a:p>
            <a:endParaRPr lang="en-US"/>
          </a:p>
          <a:p>
            <a:r>
              <a:rPr lang="en-US" sz="1200">
                <a:effectLst/>
              </a:rPr>
              <a:t>.NET 5 will also have one unified toolchain supported by new SDK project types, will have a flexible deployment model (Side-by-Side and self-contained EXEs) and continue .NET Core's superior performance for server &amp; cloud workloads.</a:t>
            </a:r>
            <a:endParaRPr lang="en-US"/>
          </a:p>
          <a:p>
            <a:pPr lvl="0"/>
            <a:endParaRPr lang="en-US">
              <a:cs typeface="Calibri"/>
            </a:endParaRPr>
          </a:p>
          <a:p>
            <a:pPr lvl="1"/>
            <a:endParaRPr lang="en-US">
              <a:cs typeface="Calibri"/>
            </a:endParaRPr>
          </a:p>
          <a:p>
            <a:pPr lvl="1"/>
            <a:endParaRPr lang="en-US">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Microsoft Ignite 2016</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10/1/2019 10:21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670636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23</a:t>
            </a:fld>
            <a:endParaRPr lang="en-US"/>
          </a:p>
        </p:txBody>
      </p:sp>
    </p:spTree>
    <p:extLst>
      <p:ext uri="{BB962C8B-B14F-4D97-AF65-F5344CB8AC3E}">
        <p14:creationId xmlns:p14="http://schemas.microsoft.com/office/powerpoint/2010/main" val="11179414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2019 – Introduce .NET 5 – Windows, Mac, Linux, Android, IOS all run .NET Core’s runtime</a:t>
            </a:r>
            <a:endParaRPr lang="en-US">
              <a:cs typeface="Calibri"/>
            </a:endParaRPr>
          </a:p>
          <a:p>
            <a:pPr lvl="1"/>
            <a:r>
              <a:rPr lang="en-US"/>
              <a:t>Same BCL used on all platforms, same runtime used on all platforms</a:t>
            </a:r>
          </a:p>
          <a:p>
            <a:pPr lvl="1"/>
            <a:r>
              <a:rPr lang="en-US"/>
              <a:t>Native code compilation on all platforms, by merging .NET Native and Mono AOT</a:t>
            </a:r>
          </a:p>
          <a:p>
            <a:pPr lvl="1"/>
            <a:endParaRPr lang="en-US"/>
          </a:p>
          <a:p>
            <a:pPr lvl="1"/>
            <a:r>
              <a:rPr lang="en-US"/>
              <a:t>JIT and AOT Runtime</a:t>
            </a:r>
          </a:p>
          <a:p>
            <a:pPr lvl="1"/>
            <a:endParaRPr lang="en-US">
              <a:cs typeface="Calibri"/>
            </a:endParaRPr>
          </a:p>
          <a:p>
            <a:r>
              <a:rPr lang="en-US" sz="1200">
                <a:effectLst/>
              </a:rPr>
              <a:t>.NET 5 is the next major version of the .NET Platform that brings technologies from .NET Framework, .NET Core and &amp; Mono runtimes and frameworks together into one .NET platform. </a:t>
            </a:r>
            <a:br>
              <a:rPr lang="en-US"/>
            </a:br>
            <a:endParaRPr lang="en-US"/>
          </a:p>
          <a:p>
            <a:r>
              <a:rPr lang="en-US" sz="1200">
                <a:effectLst/>
              </a:rPr>
              <a:t>.NET 5 will have one Base Class Library (BCL) that will contain APIs for building any type of application. All .NET workloads are supported with application frameworks including cross-platform web development with ASP.NET, iOS and Android mobile development with Xamarin, Windows Desktop, and cross-platform IoT. </a:t>
            </a:r>
          </a:p>
          <a:p>
            <a:endParaRPr lang="en-US"/>
          </a:p>
          <a:p>
            <a:r>
              <a:rPr lang="en-US" sz="1200">
                <a:effectLst/>
              </a:rPr>
              <a:t>.NET 5 will have both Just-in-Time (JIT) and Ahead-of-Time (AOT) compilation models for the multiple compute and device scenarios it must support. JIT has better performance for server and desktop workloads as well as development environments. AOT has better startup, a small footprint, and is required for mobile and IoT devices. </a:t>
            </a:r>
          </a:p>
          <a:p>
            <a:endParaRPr lang="en-US"/>
          </a:p>
          <a:p>
            <a:r>
              <a:rPr lang="en-US" sz="1200">
                <a:effectLst/>
              </a:rPr>
              <a:t>.NET 5 will also have one unified toolchain supported by new SDK project types, will have a flexible deployment model (Side-by-Side and self-contained EXEs) and continue .NET Core's superior performance for server &amp; cloud workloads.</a:t>
            </a:r>
            <a:endParaRPr lang="en-US"/>
          </a:p>
          <a:p>
            <a:pPr lvl="0"/>
            <a:endParaRPr lang="en-US">
              <a:cs typeface="Calibri"/>
            </a:endParaRPr>
          </a:p>
          <a:p>
            <a:pPr lvl="1"/>
            <a:endParaRPr lang="en-US">
              <a:cs typeface="Calibri"/>
            </a:endParaRPr>
          </a:p>
          <a:p>
            <a:pPr lvl="1"/>
            <a:endParaRPr lang="en-US">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Microsoft Ignite 2016</a:t>
            </a: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10/2/2019 10:25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8306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ASP.NET Core 3.0 built on .NET Standard 2.1</a:t>
            </a:r>
          </a:p>
          <a:p>
            <a:pPr marL="171450" indent="-171450">
              <a:buFontTx/>
              <a:buChar char="-"/>
            </a:pPr>
            <a:r>
              <a:rPr lang="en-US" dirty="0"/>
              <a:t>.NET Standard is first version to NOT support .NET Framework</a:t>
            </a:r>
          </a:p>
        </p:txBody>
      </p:sp>
      <p:sp>
        <p:nvSpPr>
          <p:cNvPr id="4" name="Slide Number Placeholder 3"/>
          <p:cNvSpPr>
            <a:spLocks noGrp="1"/>
          </p:cNvSpPr>
          <p:nvPr>
            <p:ph type="sldNum" sz="quarter" idx="5"/>
          </p:nvPr>
        </p:nvSpPr>
        <p:spPr/>
        <p:txBody>
          <a:bodyPr/>
          <a:lstStyle/>
          <a:p>
            <a:fld id="{E0AE778D-2A57-4226-B72B-26EA3CA60131}" type="slidenum">
              <a:rPr lang="en-US" smtClean="0"/>
              <a:t>4</a:t>
            </a:fld>
            <a:endParaRPr lang="en-US"/>
          </a:p>
        </p:txBody>
      </p:sp>
    </p:spTree>
    <p:extLst>
      <p:ext uri="{BB962C8B-B14F-4D97-AF65-F5344CB8AC3E}">
        <p14:creationId xmlns:p14="http://schemas.microsoft.com/office/powerpoint/2010/main" val="38184162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3.1 = LTS</a:t>
            </a:r>
          </a:p>
        </p:txBody>
      </p:sp>
      <p:sp>
        <p:nvSpPr>
          <p:cNvPr id="4" name="Slide Number Placeholder 3"/>
          <p:cNvSpPr>
            <a:spLocks noGrp="1"/>
          </p:cNvSpPr>
          <p:nvPr>
            <p:ph type="sldNum" sz="quarter" idx="5"/>
          </p:nvPr>
        </p:nvSpPr>
        <p:spPr/>
        <p:txBody>
          <a:bodyPr/>
          <a:lstStyle/>
          <a:p>
            <a:fld id="{E0AE778D-2A57-4226-B72B-26EA3CA60131}" type="slidenum">
              <a:rPr lang="en-US" smtClean="0"/>
              <a:t>5</a:t>
            </a:fld>
            <a:endParaRPr lang="en-US"/>
          </a:p>
        </p:txBody>
      </p:sp>
    </p:spTree>
    <p:extLst>
      <p:ext uri="{BB962C8B-B14F-4D97-AF65-F5344CB8AC3E}">
        <p14:creationId xmlns:p14="http://schemas.microsoft.com/office/powerpoint/2010/main" val="29269211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AE778D-2A57-4226-B72B-26EA3CA60131}" type="slidenum">
              <a:rPr lang="en-US" smtClean="0"/>
              <a:t>6</a:t>
            </a:fld>
            <a:endParaRPr lang="en-US"/>
          </a:p>
        </p:txBody>
      </p:sp>
    </p:spTree>
    <p:extLst>
      <p:ext uri="{BB962C8B-B14F-4D97-AF65-F5344CB8AC3E}">
        <p14:creationId xmlns:p14="http://schemas.microsoft.com/office/powerpoint/2010/main" val="742047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Remove things the ASP.NET Core team doesn’t own:</a:t>
            </a:r>
          </a:p>
          <a:p>
            <a:pPr marL="628650" lvl="1" indent="-171450">
              <a:buFontTx/>
              <a:buChar char="-"/>
            </a:pPr>
            <a:r>
              <a:rPr lang="en-US" dirty="0"/>
              <a:t>Azure SDK</a:t>
            </a:r>
          </a:p>
          <a:p>
            <a:pPr marL="628650" lvl="1" indent="-171450">
              <a:buFontTx/>
              <a:buChar char="-"/>
            </a:pPr>
            <a:r>
              <a:rPr lang="en-US" dirty="0"/>
              <a:t>EF Core</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E0AE778D-2A57-4226-B72B-26EA3CA60131}" type="slidenum">
              <a:rPr lang="en-US" smtClean="0"/>
              <a:t>7</a:t>
            </a:fld>
            <a:endParaRPr lang="en-US"/>
          </a:p>
        </p:txBody>
      </p:sp>
    </p:spTree>
    <p:extLst>
      <p:ext uri="{BB962C8B-B14F-4D97-AF65-F5344CB8AC3E}">
        <p14:creationId xmlns:p14="http://schemas.microsoft.com/office/powerpoint/2010/main" val="4759799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i="0" dirty="0" err="1"/>
              <a:t>WebApi.Client</a:t>
            </a:r>
            <a:r>
              <a:rPr lang="en-US" b="0" i="0" dirty="0"/>
              <a:t>: had a dependency on Json.NET</a:t>
            </a:r>
            <a:endParaRPr lang="en-US" b="1" i="0" dirty="0"/>
          </a:p>
          <a:p>
            <a:pPr marL="171450" indent="-171450">
              <a:buFontTx/>
              <a:buChar char="-"/>
            </a:pPr>
            <a:r>
              <a:rPr lang="en-US" b="1" dirty="0"/>
              <a:t>Roslyn</a:t>
            </a:r>
            <a:r>
              <a:rPr lang="en-US" b="0" dirty="0"/>
              <a:t>:</a:t>
            </a:r>
          </a:p>
          <a:p>
            <a:pPr marL="628650" lvl="1" indent="-171450">
              <a:buFontTx/>
              <a:buChar char="-"/>
            </a:pPr>
            <a:r>
              <a:rPr lang="en-US" dirty="0"/>
              <a:t>ships on the VS schedule, which differs from the .NET Core release lifecycle</a:t>
            </a:r>
          </a:p>
          <a:p>
            <a:pPr marL="628650" lvl="1" indent="-171450">
              <a:buFontTx/>
              <a:buChar char="-"/>
            </a:pPr>
            <a:r>
              <a:rPr lang="en-US" dirty="0"/>
              <a:t>some customers don’t want compilers in there for security reasons</a:t>
            </a:r>
          </a:p>
          <a:p>
            <a:pPr marL="171450" indent="-171450">
              <a:buFontTx/>
              <a:buChar char="-"/>
            </a:pPr>
            <a:r>
              <a:rPr lang="en-US" b="1" dirty="0"/>
              <a:t>Social auth</a:t>
            </a:r>
            <a:r>
              <a:rPr lang="en-US" b="0" i="0" dirty="0"/>
              <a:t>:</a:t>
            </a:r>
            <a:r>
              <a:rPr lang="en-US" b="1" i="1" dirty="0"/>
              <a:t> </a:t>
            </a:r>
            <a:r>
              <a:rPr lang="en-US" b="0" i="0" dirty="0"/>
              <a:t>Facebook, Google, Microsoft, Twitter</a:t>
            </a:r>
          </a:p>
        </p:txBody>
      </p:sp>
      <p:sp>
        <p:nvSpPr>
          <p:cNvPr id="4" name="Slide Number Placeholder 3"/>
          <p:cNvSpPr>
            <a:spLocks noGrp="1"/>
          </p:cNvSpPr>
          <p:nvPr>
            <p:ph type="sldNum" sz="quarter" idx="10"/>
          </p:nvPr>
        </p:nvSpPr>
        <p:spPr/>
        <p:txBody>
          <a:bodyPr/>
          <a:lstStyle/>
          <a:p>
            <a:fld id="{E0AE778D-2A57-4226-B72B-26EA3CA60131}" type="slidenum">
              <a:rPr lang="en-US" smtClean="0"/>
              <a:t>8</a:t>
            </a:fld>
            <a:endParaRPr lang="en-US"/>
          </a:p>
        </p:txBody>
      </p:sp>
    </p:spTree>
    <p:extLst>
      <p:ext uri="{BB962C8B-B14F-4D97-AF65-F5344CB8AC3E}">
        <p14:creationId xmlns:p14="http://schemas.microsoft.com/office/powerpoint/2010/main" val="20399344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AE778D-2A57-4226-B72B-26EA3CA60131}" type="slidenum">
              <a:rPr lang="en-US" smtClean="0"/>
              <a:t>9</a:t>
            </a:fld>
            <a:endParaRPr lang="en-US"/>
          </a:p>
        </p:txBody>
      </p:sp>
    </p:spTree>
    <p:extLst>
      <p:ext uri="{BB962C8B-B14F-4D97-AF65-F5344CB8AC3E}">
        <p14:creationId xmlns:p14="http://schemas.microsoft.com/office/powerpoint/2010/main" val="11824936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4.svg"/><Relationship Id="rId7"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emf"/><Relationship Id="rId5" Type="http://schemas.openxmlformats.org/officeDocument/2006/relationships/image" Target="../media/image6.svg"/><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C29070-1FD3-47A5-811F-38481046D8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38125"/>
            <a:ext cx="12192000" cy="6381750"/>
          </a:xfrm>
          <a:prstGeom prst="rect">
            <a:avLst/>
          </a:prstGeom>
        </p:spPr>
      </p:pic>
      <p:pic>
        <p:nvPicPr>
          <p:cNvPr id="19" name="Picture 18" hidden="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2" name="TextBox 1">
            <a:extLst>
              <a:ext uri="{FF2B5EF4-FFF2-40B4-BE49-F238E27FC236}">
                <a16:creationId xmlns:a16="http://schemas.microsoft.com/office/drawing/2014/main" id="{6E3E4BBD-D484-4B33-8113-1E7DD1741B22}"/>
              </a:ext>
            </a:extLst>
          </p:cNvPr>
          <p:cNvSpPr txBox="1"/>
          <p:nvPr userDrawn="1"/>
        </p:nvSpPr>
        <p:spPr>
          <a:xfrm>
            <a:off x="8229601" y="5855677"/>
            <a:ext cx="3217984" cy="627864"/>
          </a:xfrm>
          <a:prstGeom prst="rect">
            <a:avLst/>
          </a:prstGeom>
          <a:solidFill>
            <a:srgbClr val="E2068C"/>
          </a:solidFill>
        </p:spPr>
        <p:txBody>
          <a:bodyPr wrap="square" lIns="182880" tIns="146304" rIns="182880" bIns="146304" rtlCol="0">
            <a:spAutoFit/>
          </a:bodyPr>
          <a:lstStyle/>
          <a:p>
            <a:pPr algn="ctr">
              <a:lnSpc>
                <a:spcPct val="90000"/>
              </a:lnSpc>
              <a:spcAft>
                <a:spcPts val="600"/>
              </a:spcAft>
            </a:pPr>
            <a:r>
              <a:rPr lang="en-US" sz="2400" dirty="0">
                <a:solidFill>
                  <a:schemeClr val="bg1"/>
                </a:solidFill>
              </a:rPr>
              <a:t>www.dotnetconf.net </a:t>
            </a:r>
          </a:p>
        </p:txBody>
      </p:sp>
    </p:spTree>
    <p:extLst>
      <p:ext uri="{BB962C8B-B14F-4D97-AF65-F5344CB8AC3E}">
        <p14:creationId xmlns:p14="http://schemas.microsoft.com/office/powerpoint/2010/main" val="6620934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6715219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lumn Content Til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8" name="Text Placeholder 3"/>
          <p:cNvSpPr>
            <a:spLocks noGrp="1"/>
          </p:cNvSpPr>
          <p:nvPr>
            <p:ph type="body" sz="quarter" idx="10"/>
          </p:nvPr>
        </p:nvSpPr>
        <p:spPr>
          <a:xfrm>
            <a:off x="178135" y="2082614"/>
            <a:ext cx="3927804" cy="3586208"/>
          </a:xfrm>
          <a:solidFill>
            <a:schemeClr val="accent2"/>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158259" y="2082614"/>
            <a:ext cx="3927804" cy="3586208"/>
          </a:xfrm>
          <a:solidFill>
            <a:schemeClr val="accent3"/>
          </a:solidFill>
          <a:ln>
            <a:noFill/>
          </a:ln>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p:cNvSpPr>
            <a:spLocks noGrp="1"/>
          </p:cNvSpPr>
          <p:nvPr>
            <p:ph type="body" sz="quarter" idx="12"/>
          </p:nvPr>
        </p:nvSpPr>
        <p:spPr>
          <a:xfrm>
            <a:off x="8138382" y="2082614"/>
            <a:ext cx="3875483" cy="3586208"/>
          </a:xfrm>
          <a:solidFill>
            <a:schemeClr val="accent1"/>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734129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Sampl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4C3A-647A-4380-8F58-7DACBC37B8D6}"/>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E231ED1D-3304-42EE-8EF4-679A6BE4CBA5}"/>
              </a:ext>
            </a:extLst>
          </p:cNvPr>
          <p:cNvSpPr txBox="1"/>
          <p:nvPr userDrawn="1"/>
        </p:nvSpPr>
        <p:spPr>
          <a:xfrm>
            <a:off x="269240" y="1459523"/>
            <a:ext cx="11655840"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latin typeface="Consolas" panose="020B0609020204030204" pitchFamily="49" charset="0"/>
              </a:rPr>
              <a:t>Code Sample</a:t>
            </a:r>
          </a:p>
        </p:txBody>
      </p:sp>
    </p:spTree>
    <p:extLst>
      <p:ext uri="{BB962C8B-B14F-4D97-AF65-F5344CB8AC3E}">
        <p14:creationId xmlns:p14="http://schemas.microsoft.com/office/powerpoint/2010/main" val="414964827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nnouncement">
    <p:bg>
      <p:bgPr>
        <a:solidFill>
          <a:schemeClr val="tx2"/>
        </a:solidFill>
        <a:effectLst/>
      </p:bgPr>
    </p:bg>
    <p:spTree>
      <p:nvGrpSpPr>
        <p:cNvPr id="1" name=""/>
        <p:cNvGrpSpPr/>
        <p:nvPr/>
      </p:nvGrpSpPr>
      <p:grpSpPr>
        <a:xfrm>
          <a:off x="0" y="0"/>
          <a:ext cx="0" cy="0"/>
          <a:chOff x="0" y="0"/>
          <a:chExt cx="0" cy="0"/>
        </a:xfrm>
      </p:grpSpPr>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2" name="Graphic 1">
            <a:extLst>
              <a:ext uri="{FF2B5EF4-FFF2-40B4-BE49-F238E27FC236}">
                <a16:creationId xmlns:a16="http://schemas.microsoft.com/office/drawing/2014/main" id="{BB4BD62E-DE50-443B-986C-2AABE50DB88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spTree>
    <p:extLst>
      <p:ext uri="{BB962C8B-B14F-4D97-AF65-F5344CB8AC3E}">
        <p14:creationId xmlns:p14="http://schemas.microsoft.com/office/powerpoint/2010/main" val="4089607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63340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57041002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E6F055-6CFA-46A1-A07E-FCC80707285D}" type="datetimeFigureOut">
              <a:rPr lang="en-US" smtClean="0"/>
              <a:t>10/1/2019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EB2AC4-D42C-4C57-8C3A-797DAE4E58BF}" type="slidenum">
              <a:rPr lang="en-US" smtClean="0"/>
              <a:t>‹#›</a:t>
            </a:fld>
            <a:endParaRPr lang="en-US"/>
          </a:p>
        </p:txBody>
      </p:sp>
    </p:spTree>
    <p:extLst>
      <p:ext uri="{BB962C8B-B14F-4D97-AF65-F5344CB8AC3E}">
        <p14:creationId xmlns:p14="http://schemas.microsoft.com/office/powerpoint/2010/main" val="13168108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E6F055-6CFA-46A1-A07E-FCC80707285D}" type="datetimeFigureOut">
              <a:rPr lang="en-US" smtClean="0"/>
              <a:t>10/1/2019</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6EB2AC4-D42C-4C57-8C3A-797DAE4E58BF}" type="slidenum">
              <a:rPr lang="en-US" smtClean="0"/>
              <a:t>‹#›</a:t>
            </a:fld>
            <a:endParaRPr lang="en-US"/>
          </a:p>
        </p:txBody>
      </p:sp>
    </p:spTree>
    <p:extLst>
      <p:ext uri="{BB962C8B-B14F-4D97-AF65-F5344CB8AC3E}">
        <p14:creationId xmlns:p14="http://schemas.microsoft.com/office/powerpoint/2010/main" val="34311545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1000" y="1709738"/>
            <a:ext cx="114300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381000" y="4589463"/>
            <a:ext cx="114300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E6F055-6CFA-46A1-A07E-FCC80707285D}" type="datetimeFigureOut">
              <a:rPr lang="en-US" smtClean="0"/>
              <a:t>10/1/2019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EB2AC4-D42C-4C57-8C3A-797DAE4E58BF}" type="slidenum">
              <a:rPr lang="en-US" smtClean="0"/>
              <a:t>‹#›</a:t>
            </a:fld>
            <a:endParaRPr lang="en-US"/>
          </a:p>
        </p:txBody>
      </p:sp>
    </p:spTree>
    <p:extLst>
      <p:ext uri="{BB962C8B-B14F-4D97-AF65-F5344CB8AC3E}">
        <p14:creationId xmlns:p14="http://schemas.microsoft.com/office/powerpoint/2010/main" val="33317198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1000" y="1539875"/>
            <a:ext cx="5638800" cy="4737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539875"/>
            <a:ext cx="5638800" cy="4737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E6F055-6CFA-46A1-A07E-FCC80707285D}" type="datetimeFigureOut">
              <a:rPr lang="en-US" smtClean="0"/>
              <a:t>10/1/2019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EB2AC4-D42C-4C57-8C3A-797DAE4E58BF}" type="slidenum">
              <a:rPr lang="en-US" smtClean="0"/>
              <a:t>‹#›</a:t>
            </a:fld>
            <a:endParaRPr lang="en-US"/>
          </a:p>
        </p:txBody>
      </p:sp>
    </p:spTree>
    <p:extLst>
      <p:ext uri="{BB962C8B-B14F-4D97-AF65-F5344CB8AC3E}">
        <p14:creationId xmlns:p14="http://schemas.microsoft.com/office/powerpoint/2010/main" val="3886423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1">
    <p:bg>
      <p:bgPr>
        <a:solidFill>
          <a:schemeClr val="bg2"/>
        </a:solidFill>
        <a:effectLst/>
      </p:bgPr>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279FFEB9-2BE6-4DB6-8DCA-DBA500633B6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pic>
        <p:nvPicPr>
          <p:cNvPr id="10" name="Graphic 9">
            <a:extLst>
              <a:ext uri="{FF2B5EF4-FFF2-40B4-BE49-F238E27FC236}">
                <a16:creationId xmlns:a16="http://schemas.microsoft.com/office/drawing/2014/main" id="{9E39216E-F59B-4BC9-B7CE-10A9447E205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430" y="0"/>
            <a:ext cx="12169140" cy="6858000"/>
          </a:xfrm>
          <a:prstGeom prst="rect">
            <a:avLst/>
          </a:prstGeom>
        </p:spPr>
      </p:pic>
      <p:sp>
        <p:nvSpPr>
          <p:cNvPr id="18" name="Rectangle 17">
            <a:extLst>
              <a:ext uri="{FF2B5EF4-FFF2-40B4-BE49-F238E27FC236}">
                <a16:creationId xmlns:a16="http://schemas.microsoft.com/office/drawing/2014/main" id="{00414B93-1C7A-463B-94D3-C75120E48B38}"/>
              </a:ext>
            </a:extLst>
          </p:cNvPr>
          <p:cNvSpPr/>
          <p:nvPr userDrawn="1"/>
        </p:nvSpPr>
        <p:spPr bwMode="auto">
          <a:xfrm>
            <a:off x="11430" y="1758462"/>
            <a:ext cx="12192000" cy="344658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hidden="1"/>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pic>
        <p:nvPicPr>
          <p:cNvPr id="7" name="Graphic 6">
            <a:extLst>
              <a:ext uri="{FF2B5EF4-FFF2-40B4-BE49-F238E27FC236}">
                <a16:creationId xmlns:a16="http://schemas.microsoft.com/office/drawing/2014/main" id="{0EDE7E98-2515-4CF5-A7F5-85F9915B5AC4}"/>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9949183" y="3714094"/>
            <a:ext cx="2168764" cy="2317429"/>
          </a:xfrm>
          <a:prstGeom prst="rect">
            <a:avLst/>
          </a:prstGeom>
        </p:spPr>
      </p:pic>
      <p:sp>
        <p:nvSpPr>
          <p:cNvPr id="13" name="Title 1"/>
          <p:cNvSpPr>
            <a:spLocks noGrp="1"/>
          </p:cNvSpPr>
          <p:nvPr>
            <p:ph type="title" hasCustomPrompt="1"/>
          </p:nvPr>
        </p:nvSpPr>
        <p:spPr>
          <a:xfrm>
            <a:off x="543146" y="1925787"/>
            <a:ext cx="11062699"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14" name="Text Placeholder 4"/>
          <p:cNvSpPr>
            <a:spLocks noGrp="1"/>
          </p:cNvSpPr>
          <p:nvPr>
            <p:ph type="body" sz="quarter" idx="12" hasCustomPrompt="1"/>
          </p:nvPr>
        </p:nvSpPr>
        <p:spPr>
          <a:xfrm>
            <a:off x="543146" y="3821145"/>
            <a:ext cx="9860611" cy="116586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539960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80999" y="1536700"/>
            <a:ext cx="561657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6172200" y="1531938"/>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355850"/>
            <a:ext cx="5638800" cy="3917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p:cNvSpPr>
            <a:spLocks noGrp="1"/>
          </p:cNvSpPr>
          <p:nvPr>
            <p:ph sz="half" idx="13"/>
          </p:nvPr>
        </p:nvSpPr>
        <p:spPr>
          <a:xfrm>
            <a:off x="381000" y="2355850"/>
            <a:ext cx="5616574" cy="3917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E6F055-6CFA-46A1-A07E-FCC80707285D}" type="datetimeFigureOut">
              <a:rPr lang="en-US" smtClean="0"/>
              <a:t>10/1/2019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EB2AC4-D42C-4C57-8C3A-797DAE4E58BF}" type="slidenum">
              <a:rPr lang="en-US" smtClean="0"/>
              <a:t>‹#›</a:t>
            </a:fld>
            <a:endParaRPr lang="en-US"/>
          </a:p>
        </p:txBody>
      </p:sp>
      <p:sp>
        <p:nvSpPr>
          <p:cNvPr id="10" name="Title 1"/>
          <p:cNvSpPr>
            <a:spLocks noGrp="1"/>
          </p:cNvSpPr>
          <p:nvPr>
            <p:ph type="title"/>
          </p:nvPr>
        </p:nvSpPr>
        <p:spPr>
          <a:xfrm>
            <a:off x="381000" y="79375"/>
            <a:ext cx="11430000" cy="1325563"/>
          </a:xfrm>
        </p:spPr>
        <p:txBody>
          <a:bodyPr/>
          <a:lstStyle/>
          <a:p>
            <a:r>
              <a:rPr lang="en-US"/>
              <a:t>Click to edit Master title style</a:t>
            </a:r>
            <a:endParaRPr lang="en-US" dirty="0"/>
          </a:p>
        </p:txBody>
      </p:sp>
    </p:spTree>
    <p:extLst>
      <p:ext uri="{BB962C8B-B14F-4D97-AF65-F5344CB8AC3E}">
        <p14:creationId xmlns:p14="http://schemas.microsoft.com/office/powerpoint/2010/main" val="37586414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E6F055-6CFA-46A1-A07E-FCC80707285D}" type="datetimeFigureOut">
              <a:rPr lang="en-US" smtClean="0"/>
              <a:t>10/1/2019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EB2AC4-D42C-4C57-8C3A-797DAE4E58BF}" type="slidenum">
              <a:rPr lang="en-US" smtClean="0"/>
              <a:t>‹#›</a:t>
            </a:fld>
            <a:endParaRPr lang="en-US"/>
          </a:p>
        </p:txBody>
      </p:sp>
    </p:spTree>
    <p:extLst>
      <p:ext uri="{BB962C8B-B14F-4D97-AF65-F5344CB8AC3E}">
        <p14:creationId xmlns:p14="http://schemas.microsoft.com/office/powerpoint/2010/main" val="92675777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E6F055-6CFA-46A1-A07E-FCC80707285D}" type="datetimeFigureOut">
              <a:rPr lang="en-US" smtClean="0"/>
              <a:t>10/1/2019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6EB2AC4-D42C-4C57-8C3A-797DAE4E58BF}" type="slidenum">
              <a:rPr lang="en-US" smtClean="0"/>
              <a:t>‹#›</a:t>
            </a:fld>
            <a:endParaRPr lang="en-US"/>
          </a:p>
        </p:txBody>
      </p:sp>
    </p:spTree>
    <p:extLst>
      <p:ext uri="{BB962C8B-B14F-4D97-AF65-F5344CB8AC3E}">
        <p14:creationId xmlns:p14="http://schemas.microsoft.com/office/powerpoint/2010/main" val="273073445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81000" y="457200"/>
            <a:ext cx="4391025"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627812"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81000" y="2057400"/>
            <a:ext cx="43910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E6F055-6CFA-46A1-A07E-FCC80707285D}" type="datetimeFigureOut">
              <a:rPr lang="en-US" smtClean="0"/>
              <a:t>10/1/2019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EB2AC4-D42C-4C57-8C3A-797DAE4E58BF}" type="slidenum">
              <a:rPr lang="en-US" smtClean="0"/>
              <a:t>‹#›</a:t>
            </a:fld>
            <a:endParaRPr lang="en-US"/>
          </a:p>
        </p:txBody>
      </p:sp>
    </p:spTree>
    <p:extLst>
      <p:ext uri="{BB962C8B-B14F-4D97-AF65-F5344CB8AC3E}">
        <p14:creationId xmlns:p14="http://schemas.microsoft.com/office/powerpoint/2010/main" val="77314370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81000" y="457200"/>
            <a:ext cx="4391025"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627812"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381000" y="2057400"/>
            <a:ext cx="43910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E6F055-6CFA-46A1-A07E-FCC80707285D}" type="datetimeFigureOut">
              <a:rPr lang="en-US" smtClean="0"/>
              <a:t>10/1/2019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EB2AC4-D42C-4C57-8C3A-797DAE4E58BF}" type="slidenum">
              <a:rPr lang="en-US" smtClean="0"/>
              <a:t>‹#›</a:t>
            </a:fld>
            <a:endParaRPr lang="en-US"/>
          </a:p>
        </p:txBody>
      </p:sp>
    </p:spTree>
    <p:extLst>
      <p:ext uri="{BB962C8B-B14F-4D97-AF65-F5344CB8AC3E}">
        <p14:creationId xmlns:p14="http://schemas.microsoft.com/office/powerpoint/2010/main" val="18198962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E6F055-6CFA-46A1-A07E-FCC80707285D}" type="datetimeFigureOut">
              <a:rPr lang="en-US" smtClean="0"/>
              <a:t>10/1/2019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EB2AC4-D42C-4C57-8C3A-797DAE4E58BF}" type="slidenum">
              <a:rPr lang="en-US" smtClean="0"/>
              <a:t>‹#›</a:t>
            </a:fld>
            <a:endParaRPr lang="en-US"/>
          </a:p>
        </p:txBody>
      </p:sp>
    </p:spTree>
    <p:extLst>
      <p:ext uri="{BB962C8B-B14F-4D97-AF65-F5344CB8AC3E}">
        <p14:creationId xmlns:p14="http://schemas.microsoft.com/office/powerpoint/2010/main" val="286882901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30861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1000" y="365125"/>
            <a:ext cx="8191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E6F055-6CFA-46A1-A07E-FCC80707285D}" type="datetimeFigureOut">
              <a:rPr lang="en-US" smtClean="0"/>
              <a:t>10/1/2019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EB2AC4-D42C-4C57-8C3A-797DAE4E58BF}" type="slidenum">
              <a:rPr lang="en-US" smtClean="0"/>
              <a:t>‹#›</a:t>
            </a:fld>
            <a:endParaRPr lang="en-US"/>
          </a:p>
        </p:txBody>
      </p:sp>
    </p:spTree>
    <p:extLst>
      <p:ext uri="{BB962C8B-B14F-4D97-AF65-F5344CB8AC3E}">
        <p14:creationId xmlns:p14="http://schemas.microsoft.com/office/powerpoint/2010/main" val="518693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926600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70976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083632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Video slide">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E0A57BE-82BA-4DCD-B0B6-AC816A5C5DB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pic>
        <p:nvPicPr>
          <p:cNvPr id="6" name="Picture 5"/>
          <p:cNvPicPr>
            <a:picLocks noChangeAspect="1"/>
          </p:cNvPicPr>
          <p:nvPr/>
        </p:nvPicPr>
        <p:blipFill rotWithShape="1">
          <a:blip r:embed="rId4"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grpSp>
        <p:nvGrpSpPr>
          <p:cNvPr id="5" name="Group 4">
            <a:extLst>
              <a:ext uri="{FF2B5EF4-FFF2-40B4-BE49-F238E27FC236}">
                <a16:creationId xmlns:a16="http://schemas.microsoft.com/office/drawing/2014/main" id="{90EF4A5C-345F-488C-AC5E-0AF3B8376036}"/>
              </a:ext>
            </a:extLst>
          </p:cNvPr>
          <p:cNvGrpSpPr/>
          <p:nvPr userDrawn="1"/>
        </p:nvGrpSpPr>
        <p:grpSpPr>
          <a:xfrm>
            <a:off x="3019127" y="448578"/>
            <a:ext cx="9646191" cy="6621296"/>
            <a:chOff x="3019127" y="448578"/>
            <a:chExt cx="9646191" cy="6621296"/>
          </a:xfrm>
        </p:grpSpPr>
        <p:pic>
          <p:nvPicPr>
            <p:cNvPr id="7" name="Picture 6">
              <a:extLst>
                <a:ext uri="{FF2B5EF4-FFF2-40B4-BE49-F238E27FC236}">
                  <a16:creationId xmlns:a16="http://schemas.microsoft.com/office/drawing/2014/main" id="{CC8E3C5F-48E2-412C-A5AF-F85384D5EE53}"/>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8" name="TextBox 7">
              <a:extLst>
                <a:ext uri="{FF2B5EF4-FFF2-40B4-BE49-F238E27FC236}">
                  <a16:creationId xmlns:a16="http://schemas.microsoft.com/office/drawing/2014/main" id="{0A9EAD12-9B65-48D0-91A3-85F3DD932746}"/>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spTree>
    <p:extLst>
      <p:ext uri="{BB962C8B-B14F-4D97-AF65-F5344CB8AC3E}">
        <p14:creationId xmlns:p14="http://schemas.microsoft.com/office/powerpoint/2010/main" val="3199952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dirty="0"/>
              <a:t>Demo</a:t>
            </a:r>
          </a:p>
        </p:txBody>
      </p:sp>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97550BA1-B17C-488A-B13B-EAE642576B33}"/>
              </a:ext>
            </a:extLst>
          </p:cNvPr>
          <p:cNvGrpSpPr/>
          <p:nvPr userDrawn="1"/>
        </p:nvGrpSpPr>
        <p:grpSpPr>
          <a:xfrm>
            <a:off x="2112911" y="118352"/>
            <a:ext cx="9646191" cy="6621296"/>
            <a:chOff x="3019127" y="448578"/>
            <a:chExt cx="9646191" cy="6621296"/>
          </a:xfrm>
        </p:grpSpPr>
        <p:pic>
          <p:nvPicPr>
            <p:cNvPr id="8" name="Picture 7">
              <a:extLst>
                <a:ext uri="{FF2B5EF4-FFF2-40B4-BE49-F238E27FC236}">
                  <a16:creationId xmlns:a16="http://schemas.microsoft.com/office/drawing/2014/main" id="{26C5F131-CDD3-4833-8C45-E235D5E9F73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9" name="TextBox 8">
              <a:extLst>
                <a:ext uri="{FF2B5EF4-FFF2-40B4-BE49-F238E27FC236}">
                  <a16:creationId xmlns:a16="http://schemas.microsoft.com/office/drawing/2014/main" id="{9DBC19F9-263B-4FF9-BEAE-41F5BF5689F3}"/>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pic>
        <p:nvPicPr>
          <p:cNvPr id="3" name="Graphic 2">
            <a:extLst>
              <a:ext uri="{FF2B5EF4-FFF2-40B4-BE49-F238E27FC236}">
                <a16:creationId xmlns:a16="http://schemas.microsoft.com/office/drawing/2014/main" id="{01202919-2AB2-4208-B4CC-1AAF68D6BF3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430" y="0"/>
            <a:ext cx="12169140" cy="6858000"/>
          </a:xfrm>
          <a:prstGeom prst="rect">
            <a:avLst/>
          </a:prstGeom>
        </p:spPr>
      </p:pic>
    </p:spTree>
    <p:extLst>
      <p:ext uri="{BB962C8B-B14F-4D97-AF65-F5344CB8AC3E}">
        <p14:creationId xmlns:p14="http://schemas.microsoft.com/office/powerpoint/2010/main" val="6304530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Plain">
    <p:bg>
      <p:bgRef idx="1001">
        <a:schemeClr val="bg2"/>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344B1990-E922-475D-BDA2-9E23A047A1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30" y="0"/>
            <a:ext cx="12169140" cy="6858000"/>
          </a:xfrm>
          <a:prstGeom prst="rect">
            <a:avLst/>
          </a:prstGeom>
        </p:spPr>
      </p:pic>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tx1"/>
                </a:solidFill>
              </a:defRPr>
            </a:lvl1pPr>
          </a:lstStyle>
          <a:p>
            <a:r>
              <a:rPr lang="en-US"/>
              <a:t>Section title</a:t>
            </a:r>
          </a:p>
        </p:txBody>
      </p:sp>
      <p:pic>
        <p:nvPicPr>
          <p:cNvPr id="17" name="Picture 16">
            <a:extLst>
              <a:ext uri="{FF2B5EF4-FFF2-40B4-BE49-F238E27FC236}">
                <a16:creationId xmlns:a16="http://schemas.microsoft.com/office/drawing/2014/main" id="{14FDA669-E474-4468-AC09-ED6F4A19D7A0}"/>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3009404" y="448578"/>
            <a:ext cx="9172873" cy="6621296"/>
          </a:xfrm>
          <a:prstGeom prst="rect">
            <a:avLst/>
          </a:prstGeom>
        </p:spPr>
      </p:pic>
      <p:sp>
        <p:nvSpPr>
          <p:cNvPr id="18" name="TextBox 17">
            <a:extLst>
              <a:ext uri="{FF2B5EF4-FFF2-40B4-BE49-F238E27FC236}">
                <a16:creationId xmlns:a16="http://schemas.microsoft.com/office/drawing/2014/main" id="{64B34822-29D0-402A-B058-E76EB9B985CC}"/>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600" b="0" i="0" u="none" strike="noStrike" kern="0" cap="none" spc="0" normalizeH="0" baseline="0" noProof="0" dirty="0">
                <a:ln>
                  <a:noFill/>
                </a:ln>
                <a:solidFill>
                  <a:srgbClr val="F2F2F2">
                    <a:alpha val="49000"/>
                  </a:srgbClr>
                </a:solidFill>
                <a:effectLst/>
                <a:uLnTx/>
                <a:uFillTx/>
              </a:rPr>
              <a:t>.NET</a:t>
            </a:r>
          </a:p>
        </p:txBody>
      </p:sp>
    </p:spTree>
    <p:extLst>
      <p:ext uri="{BB962C8B-B14F-4D97-AF65-F5344CB8AC3E}">
        <p14:creationId xmlns:p14="http://schemas.microsoft.com/office/powerpoint/2010/main" val="9573217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2961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9300156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2" r:id="rId6"/>
    <p:sldLayoutId id="2147483723" r:id="rId7"/>
    <p:sldLayoutId id="2147483725" r:id="rId8"/>
    <p:sldLayoutId id="2147483711" r:id="rId9"/>
    <p:sldLayoutId id="2147483714" r:id="rId10"/>
    <p:sldLayoutId id="2147483752" r:id="rId11"/>
    <p:sldLayoutId id="2147483753" r:id="rId12"/>
    <p:sldLayoutId id="2147483728" r:id="rId13"/>
    <p:sldLayoutId id="2147483726" r:id="rId14"/>
    <p:sldLayoutId id="2147483754" r:id="rId15"/>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chemeClr val="bg1"/>
            </a:gs>
            <a:gs pos="100000">
              <a:schemeClr val="bg1">
                <a:lumMod val="92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137522"/>
            <a:ext cx="11430000" cy="8410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81000" y="1113518"/>
            <a:ext cx="11430000" cy="51983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81000" y="6451600"/>
            <a:ext cx="2743200" cy="365125"/>
          </a:xfrm>
          <a:prstGeom prst="rect">
            <a:avLst/>
          </a:prstGeom>
        </p:spPr>
        <p:txBody>
          <a:bodyPr vert="horz" lIns="91440" tIns="45720" rIns="91440" bIns="45720" rtlCol="0" anchor="t" anchorCtr="0"/>
          <a:lstStyle>
            <a:lvl1pPr algn="l">
              <a:defRPr sz="1200">
                <a:solidFill>
                  <a:schemeClr val="tx1">
                    <a:tint val="75000"/>
                  </a:schemeClr>
                </a:solidFill>
              </a:defRPr>
            </a:lvl1pPr>
          </a:lstStyle>
          <a:p>
            <a:fld id="{87E6F055-6CFA-46A1-A07E-FCC80707285D}" type="datetimeFigureOut">
              <a:rPr lang="en-US" smtClean="0"/>
              <a:t>10/1/2019</a:t>
            </a:fld>
            <a:endParaRPr lang="en-US" dirty="0"/>
          </a:p>
        </p:txBody>
      </p:sp>
      <p:sp>
        <p:nvSpPr>
          <p:cNvPr id="5" name="Footer Placeholder 4"/>
          <p:cNvSpPr>
            <a:spLocks noGrp="1"/>
          </p:cNvSpPr>
          <p:nvPr>
            <p:ph type="ftr" sz="quarter" idx="3"/>
          </p:nvPr>
        </p:nvSpPr>
        <p:spPr>
          <a:xfrm>
            <a:off x="3200400" y="6451600"/>
            <a:ext cx="5791200" cy="365125"/>
          </a:xfrm>
          <a:prstGeom prst="rect">
            <a:avLst/>
          </a:prstGeom>
        </p:spPr>
        <p:txBody>
          <a:bodyPr vert="horz" lIns="91440" tIns="45720" rIns="91440" bIns="45720" rtlCol="0" anchor="t" anchorCtr="0"/>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1325225" y="6451600"/>
            <a:ext cx="485775" cy="406400"/>
          </a:xfrm>
          <a:prstGeom prst="rect">
            <a:avLst/>
          </a:prstGeom>
          <a:solidFill>
            <a:schemeClr val="tx1">
              <a:tint val="75000"/>
            </a:schemeClr>
          </a:solidFill>
        </p:spPr>
        <p:txBody>
          <a:bodyPr vert="horz" lIns="0" tIns="45720" rIns="0" bIns="45720" rtlCol="0" anchor="t" anchorCtr="0">
            <a:normAutofit/>
          </a:bodyPr>
          <a:lstStyle>
            <a:lvl1pPr algn="ctr">
              <a:defRPr sz="1200">
                <a:solidFill>
                  <a:schemeClr val="bg1"/>
                </a:solidFill>
              </a:defRPr>
            </a:lvl1pPr>
          </a:lstStyle>
          <a:p>
            <a:fld id="{36EB2AC4-D42C-4C57-8C3A-797DAE4E58BF}" type="slidenum">
              <a:rPr lang="en-US" smtClean="0"/>
              <a:pPr/>
              <a:t>‹#›</a:t>
            </a:fld>
            <a:endParaRPr lang="en-US" dirty="0"/>
          </a:p>
        </p:txBody>
      </p:sp>
    </p:spTree>
    <p:extLst>
      <p:ext uri="{BB962C8B-B14F-4D97-AF65-F5344CB8AC3E}">
        <p14:creationId xmlns:p14="http://schemas.microsoft.com/office/powerpoint/2010/main" val="1555117369"/>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960">
          <p15:clr>
            <a:srgbClr val="F26B43"/>
          </p15:clr>
        </p15:guide>
        <p15:guide id="2" pos="6720">
          <p15:clr>
            <a:srgbClr val="F26B43"/>
          </p15:clr>
        </p15:guide>
        <p15:guide id="3" pos="1191">
          <p15:clr>
            <a:srgbClr val="F26B43"/>
          </p15:clr>
        </p15:guide>
        <p15:guide id="4" pos="64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3.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7.sv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hyperlink" Target="https://docs.asp.net/" TargetMode="External"/><Relationship Id="rId7" Type="http://schemas.openxmlformats.org/officeDocument/2006/relationships/image" Target="../media/image29.png"/><Relationship Id="rId2" Type="http://schemas.openxmlformats.org/officeDocument/2006/relationships/hyperlink" Target="https://docs.microsoft.com/en-us/dotnet/architecture/" TargetMode="Externa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hyperlink" Target="https://aka.ms/contoso-lending" TargetMode="External"/><Relationship Id="rId4" Type="http://schemas.openxmlformats.org/officeDocument/2006/relationships/hyperlink" Target="https://aka.ms/new-in-aspnetcore3"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C7298-752B-48BD-843F-683A22D59A7E}"/>
              </a:ext>
            </a:extLst>
          </p:cNvPr>
          <p:cNvSpPr>
            <a:spLocks noGrp="1"/>
          </p:cNvSpPr>
          <p:nvPr>
            <p:ph type="title"/>
          </p:nvPr>
        </p:nvSpPr>
        <p:spPr/>
        <p:txBody>
          <a:bodyPr/>
          <a:lstStyle/>
          <a:p>
            <a:r>
              <a:rPr lang="en-US" dirty="0"/>
              <a:t>What’s new in ASP.NET Core 3.0</a:t>
            </a:r>
          </a:p>
        </p:txBody>
      </p:sp>
      <p:sp>
        <p:nvSpPr>
          <p:cNvPr id="3" name="Text Placeholder 2">
            <a:extLst>
              <a:ext uri="{FF2B5EF4-FFF2-40B4-BE49-F238E27FC236}">
                <a16:creationId xmlns:a16="http://schemas.microsoft.com/office/drawing/2014/main" id="{2BA8E374-5793-40F2-A7B7-2D8AB053A278}"/>
              </a:ext>
            </a:extLst>
          </p:cNvPr>
          <p:cNvSpPr>
            <a:spLocks noGrp="1"/>
          </p:cNvSpPr>
          <p:nvPr>
            <p:ph type="body" sz="quarter" idx="12"/>
          </p:nvPr>
        </p:nvSpPr>
        <p:spPr/>
        <p:txBody>
          <a:bodyPr/>
          <a:lstStyle/>
          <a:p>
            <a:r>
              <a:rPr lang="en-US" dirty="0"/>
              <a:t>Scott Addie</a:t>
            </a:r>
          </a:p>
          <a:p>
            <a:r>
              <a:rPr lang="en-US" sz="2000" dirty="0"/>
              <a:t>     @</a:t>
            </a:r>
            <a:r>
              <a:rPr lang="en-US" sz="2000" dirty="0" err="1"/>
              <a:t>Scott_Addie</a:t>
            </a:r>
            <a:endParaRPr lang="en-US" sz="2000" dirty="0"/>
          </a:p>
          <a:p>
            <a:endParaRPr lang="en-US" dirty="0"/>
          </a:p>
        </p:txBody>
      </p:sp>
      <p:pic>
        <p:nvPicPr>
          <p:cNvPr id="6" name="Picture 5">
            <a:extLst>
              <a:ext uri="{FF2B5EF4-FFF2-40B4-BE49-F238E27FC236}">
                <a16:creationId xmlns:a16="http://schemas.microsoft.com/office/drawing/2014/main" id="{20DE68C1-BA66-4DA3-BB32-9E7D9C1727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762" y="4306956"/>
            <a:ext cx="438975" cy="438975"/>
          </a:xfrm>
          <a:prstGeom prst="rect">
            <a:avLst/>
          </a:prstGeom>
        </p:spPr>
      </p:pic>
    </p:spTree>
    <p:extLst>
      <p:ext uri="{BB962C8B-B14F-4D97-AF65-F5344CB8AC3E}">
        <p14:creationId xmlns:p14="http://schemas.microsoft.com/office/powerpoint/2010/main" val="477504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AA7D0-2347-4019-A2A1-9874E0010DE0}"/>
              </a:ext>
            </a:extLst>
          </p:cNvPr>
          <p:cNvSpPr>
            <a:spLocks noGrp="1"/>
          </p:cNvSpPr>
          <p:nvPr>
            <p:ph type="title" idx="4294967295"/>
          </p:nvPr>
        </p:nvSpPr>
        <p:spPr>
          <a:xfrm>
            <a:off x="536575" y="288925"/>
            <a:ext cx="11655425" cy="900113"/>
          </a:xfrm>
        </p:spPr>
        <p:txBody>
          <a:bodyPr/>
          <a:lstStyle/>
          <a:p>
            <a:pPr algn="r"/>
            <a:r>
              <a:rPr lang="en-US" dirty="0"/>
              <a:t>C# 8 support</a:t>
            </a:r>
          </a:p>
        </p:txBody>
      </p:sp>
      <p:sp>
        <p:nvSpPr>
          <p:cNvPr id="9" name="Rectangle 8">
            <a:extLst>
              <a:ext uri="{FF2B5EF4-FFF2-40B4-BE49-F238E27FC236}">
                <a16:creationId xmlns:a16="http://schemas.microsoft.com/office/drawing/2014/main" id="{0433AD9B-2182-4E8F-BF10-E941E60451ED}"/>
              </a:ext>
            </a:extLst>
          </p:cNvPr>
          <p:cNvSpPr/>
          <p:nvPr/>
        </p:nvSpPr>
        <p:spPr bwMode="auto">
          <a:xfrm>
            <a:off x="0" y="1304925"/>
            <a:ext cx="5572125" cy="4076700"/>
          </a:xfrm>
          <a:prstGeom prst="rect">
            <a:avLst/>
          </a:prstGeom>
          <a:ln/>
        </p:spPr>
        <p:style>
          <a:lnRef idx="2">
            <a:schemeClr val="accent4"/>
          </a:lnRef>
          <a:fillRef idx="1">
            <a:schemeClr val="lt1"/>
          </a:fillRef>
          <a:effectRef idx="0">
            <a:schemeClr val="accent4"/>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a:extLst>
              <a:ext uri="{FF2B5EF4-FFF2-40B4-BE49-F238E27FC236}">
                <a16:creationId xmlns:a16="http://schemas.microsoft.com/office/drawing/2014/main" id="{6B6F66BC-0598-4935-8E09-21B54D265B79}"/>
              </a:ext>
            </a:extLst>
          </p:cNvPr>
          <p:cNvSpPr/>
          <p:nvPr/>
        </p:nvSpPr>
        <p:spPr>
          <a:xfrm>
            <a:off x="13536" y="1327338"/>
            <a:ext cx="5747502" cy="3862596"/>
          </a:xfrm>
          <a:prstGeom prst="rect">
            <a:avLst/>
          </a:prstGeom>
        </p:spPr>
        <p:txBody>
          <a:bodyPr wrap="square">
            <a:spAutoFit/>
          </a:bodyPr>
          <a:lstStyle/>
          <a:p>
            <a:r>
              <a:rPr lang="en-US" sz="1750" dirty="0">
                <a:solidFill>
                  <a:srgbClr val="000000"/>
                </a:solidFill>
                <a:latin typeface="Consolas" panose="020B0609020204030204" pitchFamily="49" charset="0"/>
              </a:rPr>
              <a:t>[</a:t>
            </a:r>
            <a:r>
              <a:rPr lang="en-US" sz="1750" dirty="0" err="1">
                <a:solidFill>
                  <a:srgbClr val="000000"/>
                </a:solidFill>
                <a:latin typeface="Consolas" panose="020B0609020204030204" pitchFamily="49" charset="0"/>
              </a:rPr>
              <a:t>HttpGet</a:t>
            </a:r>
            <a:r>
              <a:rPr lang="en-US" sz="1750" dirty="0">
                <a:solidFill>
                  <a:srgbClr val="000000"/>
                </a:solidFill>
                <a:latin typeface="Consolas" panose="020B0609020204030204" pitchFamily="49" charset="0"/>
              </a:rPr>
              <a:t>(</a:t>
            </a:r>
            <a:r>
              <a:rPr lang="en-US" sz="1750" dirty="0">
                <a:solidFill>
                  <a:srgbClr val="A31515"/>
                </a:solidFill>
                <a:latin typeface="Consolas" panose="020B0609020204030204" pitchFamily="49" charset="0"/>
              </a:rPr>
              <a:t>"</a:t>
            </a:r>
            <a:r>
              <a:rPr lang="en-US" sz="1750" dirty="0" err="1">
                <a:solidFill>
                  <a:srgbClr val="A31515"/>
                </a:solidFill>
                <a:latin typeface="Consolas" panose="020B0609020204030204" pitchFamily="49" charset="0"/>
              </a:rPr>
              <a:t>asyncsale</a:t>
            </a:r>
            <a:r>
              <a:rPr lang="en-US" sz="1750" dirty="0">
                <a:solidFill>
                  <a:srgbClr val="A31515"/>
                </a:solidFill>
                <a:latin typeface="Consolas" panose="020B0609020204030204" pitchFamily="49" charset="0"/>
              </a:rPr>
              <a:t>"</a:t>
            </a:r>
            <a:r>
              <a:rPr lang="en-US" sz="1750" dirty="0">
                <a:solidFill>
                  <a:srgbClr val="000000"/>
                </a:solidFill>
                <a:latin typeface="Consolas" panose="020B0609020204030204" pitchFamily="49" charset="0"/>
              </a:rPr>
              <a:t>)]</a:t>
            </a:r>
          </a:p>
          <a:p>
            <a:r>
              <a:rPr lang="en-US" sz="1750" dirty="0">
                <a:solidFill>
                  <a:srgbClr val="0000FF"/>
                </a:solidFill>
                <a:latin typeface="Consolas" panose="020B0609020204030204" pitchFamily="49" charset="0"/>
              </a:rPr>
              <a:t>public</a:t>
            </a:r>
            <a:r>
              <a:rPr lang="en-US" sz="1750" dirty="0">
                <a:solidFill>
                  <a:srgbClr val="000000"/>
                </a:solidFill>
                <a:latin typeface="Consolas" panose="020B0609020204030204" pitchFamily="49" charset="0"/>
              </a:rPr>
              <a:t> </a:t>
            </a:r>
            <a:r>
              <a:rPr lang="en-US" sz="1750" dirty="0">
                <a:solidFill>
                  <a:srgbClr val="0000FF"/>
                </a:solidFill>
                <a:latin typeface="Consolas" panose="020B0609020204030204" pitchFamily="49" charset="0"/>
              </a:rPr>
              <a:t>async</a:t>
            </a:r>
            <a:r>
              <a:rPr lang="en-US" sz="1750" dirty="0">
                <a:solidFill>
                  <a:srgbClr val="000000"/>
                </a:solidFill>
                <a:latin typeface="Consolas" panose="020B0609020204030204" pitchFamily="49" charset="0"/>
              </a:rPr>
              <a:t> </a:t>
            </a:r>
            <a:r>
              <a:rPr lang="en-US" sz="1750" dirty="0" err="1">
                <a:solidFill>
                  <a:srgbClr val="000000"/>
                </a:solidFill>
                <a:latin typeface="Consolas" panose="020B0609020204030204" pitchFamily="49" charset="0"/>
              </a:rPr>
              <a:t>IAsyncEnumerable</a:t>
            </a:r>
            <a:r>
              <a:rPr lang="en-US" sz="1750" dirty="0">
                <a:solidFill>
                  <a:srgbClr val="000000"/>
                </a:solidFill>
                <a:latin typeface="Consolas" panose="020B0609020204030204" pitchFamily="49" charset="0"/>
              </a:rPr>
              <a:t>&lt;Product&gt; </a:t>
            </a:r>
            <a:r>
              <a:rPr lang="en-US" sz="1750" dirty="0" err="1">
                <a:solidFill>
                  <a:srgbClr val="000000"/>
                </a:solidFill>
                <a:latin typeface="Consolas" panose="020B0609020204030204" pitchFamily="49" charset="0"/>
              </a:rPr>
              <a:t>GetOnSaleProductsAsync</a:t>
            </a:r>
            <a:r>
              <a:rPr lang="en-US" sz="1750" dirty="0">
                <a:solidFill>
                  <a:srgbClr val="000000"/>
                </a:solidFill>
                <a:latin typeface="Consolas" panose="020B0609020204030204" pitchFamily="49" charset="0"/>
              </a:rPr>
              <a:t>()</a:t>
            </a:r>
          </a:p>
          <a:p>
            <a:r>
              <a:rPr lang="en-US" sz="1750" dirty="0">
                <a:solidFill>
                  <a:srgbClr val="000000"/>
                </a:solidFill>
                <a:latin typeface="Consolas" panose="020B0609020204030204" pitchFamily="49" charset="0"/>
              </a:rPr>
              <a:t>{</a:t>
            </a:r>
          </a:p>
          <a:p>
            <a:r>
              <a:rPr lang="en-US" sz="1750" dirty="0">
                <a:solidFill>
                  <a:srgbClr val="0000FF"/>
                </a:solidFill>
                <a:latin typeface="Consolas" panose="020B0609020204030204" pitchFamily="49" charset="0"/>
              </a:rPr>
              <a:t>    var</a:t>
            </a:r>
            <a:r>
              <a:rPr lang="en-US" sz="1750" dirty="0">
                <a:solidFill>
                  <a:srgbClr val="000000"/>
                </a:solidFill>
                <a:latin typeface="Consolas" panose="020B0609020204030204" pitchFamily="49" charset="0"/>
              </a:rPr>
              <a:t> products = _</a:t>
            </a:r>
            <a:r>
              <a:rPr lang="en-US" sz="1750" dirty="0" err="1">
                <a:solidFill>
                  <a:srgbClr val="000000"/>
                </a:solidFill>
                <a:latin typeface="Consolas" panose="020B0609020204030204" pitchFamily="49" charset="0"/>
              </a:rPr>
              <a:t>repo.GetProductsAsync</a:t>
            </a:r>
            <a:r>
              <a:rPr lang="en-US" sz="1750" dirty="0">
                <a:solidFill>
                  <a:srgbClr val="000000"/>
                </a:solidFill>
                <a:latin typeface="Consolas" panose="020B0609020204030204" pitchFamily="49" charset="0"/>
              </a:rPr>
              <a:t>();</a:t>
            </a:r>
          </a:p>
          <a:p>
            <a:endParaRPr lang="en-US" sz="1750" dirty="0">
              <a:solidFill>
                <a:srgbClr val="000000"/>
              </a:solidFill>
              <a:latin typeface="Consolas" panose="020B0609020204030204" pitchFamily="49" charset="0"/>
            </a:endParaRPr>
          </a:p>
          <a:p>
            <a:r>
              <a:rPr lang="en-US" sz="1750" dirty="0">
                <a:solidFill>
                  <a:srgbClr val="000000"/>
                </a:solidFill>
                <a:latin typeface="Consolas" panose="020B0609020204030204" pitchFamily="49" charset="0"/>
              </a:rPr>
              <a:t>    </a:t>
            </a:r>
            <a:r>
              <a:rPr lang="en-US" sz="1750" dirty="0">
                <a:solidFill>
                  <a:srgbClr val="0000FF"/>
                </a:solidFill>
                <a:latin typeface="Consolas" panose="020B0609020204030204" pitchFamily="49" charset="0"/>
              </a:rPr>
              <a:t>await</a:t>
            </a:r>
            <a:r>
              <a:rPr lang="en-US" sz="1750" dirty="0">
                <a:solidFill>
                  <a:srgbClr val="000000"/>
                </a:solidFill>
                <a:latin typeface="Consolas" panose="020B0609020204030204" pitchFamily="49" charset="0"/>
              </a:rPr>
              <a:t> </a:t>
            </a:r>
            <a:r>
              <a:rPr lang="en-US" sz="1750" dirty="0">
                <a:solidFill>
                  <a:srgbClr val="0000FF"/>
                </a:solidFill>
                <a:latin typeface="Consolas" panose="020B0609020204030204" pitchFamily="49" charset="0"/>
              </a:rPr>
              <a:t>foreach</a:t>
            </a:r>
            <a:r>
              <a:rPr lang="en-US" sz="1750" dirty="0">
                <a:solidFill>
                  <a:srgbClr val="000000"/>
                </a:solidFill>
                <a:latin typeface="Consolas" panose="020B0609020204030204" pitchFamily="49" charset="0"/>
              </a:rPr>
              <a:t> (var product </a:t>
            </a:r>
            <a:r>
              <a:rPr lang="en-US" sz="1750" dirty="0">
                <a:solidFill>
                  <a:srgbClr val="0000FF"/>
                </a:solidFill>
                <a:latin typeface="Consolas" panose="020B0609020204030204" pitchFamily="49" charset="0"/>
              </a:rPr>
              <a:t>in</a:t>
            </a:r>
            <a:r>
              <a:rPr lang="en-US" sz="1750" dirty="0">
                <a:solidFill>
                  <a:srgbClr val="000000"/>
                </a:solidFill>
                <a:latin typeface="Consolas" panose="020B0609020204030204" pitchFamily="49" charset="0"/>
              </a:rPr>
              <a:t> products)</a:t>
            </a:r>
          </a:p>
          <a:p>
            <a:r>
              <a:rPr lang="en-US" sz="1750" dirty="0">
                <a:solidFill>
                  <a:srgbClr val="000000"/>
                </a:solidFill>
                <a:latin typeface="Consolas" panose="020B0609020204030204" pitchFamily="49" charset="0"/>
              </a:rPr>
              <a:t>    {</a:t>
            </a:r>
          </a:p>
          <a:p>
            <a:r>
              <a:rPr lang="en-US" sz="1750" dirty="0">
                <a:solidFill>
                  <a:srgbClr val="000000"/>
                </a:solidFill>
                <a:latin typeface="Consolas" panose="020B0609020204030204" pitchFamily="49" charset="0"/>
              </a:rPr>
              <a:t>        </a:t>
            </a:r>
            <a:r>
              <a:rPr lang="en-US" sz="1750" dirty="0">
                <a:solidFill>
                  <a:srgbClr val="0000FF"/>
                </a:solidFill>
                <a:latin typeface="Consolas" panose="020B0609020204030204" pitchFamily="49" charset="0"/>
              </a:rPr>
              <a:t>if</a:t>
            </a:r>
            <a:r>
              <a:rPr lang="en-US" sz="1750" dirty="0">
                <a:solidFill>
                  <a:srgbClr val="000000"/>
                </a:solidFill>
                <a:latin typeface="Consolas" panose="020B0609020204030204" pitchFamily="49" charset="0"/>
              </a:rPr>
              <a:t> (</a:t>
            </a:r>
            <a:r>
              <a:rPr lang="en-US" sz="1750" dirty="0" err="1">
                <a:solidFill>
                  <a:srgbClr val="000000"/>
                </a:solidFill>
                <a:latin typeface="Consolas" panose="020B0609020204030204" pitchFamily="49" charset="0"/>
              </a:rPr>
              <a:t>product.IsOnSale</a:t>
            </a:r>
            <a:r>
              <a:rPr lang="en-US" sz="1750" dirty="0">
                <a:solidFill>
                  <a:srgbClr val="000000"/>
                </a:solidFill>
                <a:latin typeface="Consolas" panose="020B0609020204030204" pitchFamily="49" charset="0"/>
              </a:rPr>
              <a:t>)</a:t>
            </a:r>
          </a:p>
          <a:p>
            <a:r>
              <a:rPr lang="en-US" sz="1750" dirty="0">
                <a:solidFill>
                  <a:srgbClr val="000000"/>
                </a:solidFill>
                <a:latin typeface="Consolas" panose="020B0609020204030204" pitchFamily="49" charset="0"/>
              </a:rPr>
              <a:t>        {</a:t>
            </a:r>
          </a:p>
          <a:p>
            <a:r>
              <a:rPr lang="en-US" sz="1750" dirty="0">
                <a:solidFill>
                  <a:srgbClr val="000000"/>
                </a:solidFill>
                <a:latin typeface="Consolas" panose="020B0609020204030204" pitchFamily="49" charset="0"/>
              </a:rPr>
              <a:t>            </a:t>
            </a:r>
            <a:r>
              <a:rPr lang="en-US" sz="1750" dirty="0">
                <a:solidFill>
                  <a:srgbClr val="0000FF"/>
                </a:solidFill>
                <a:latin typeface="Consolas" panose="020B0609020204030204" pitchFamily="49" charset="0"/>
              </a:rPr>
              <a:t>yield</a:t>
            </a:r>
            <a:r>
              <a:rPr lang="en-US" sz="1750" dirty="0">
                <a:solidFill>
                  <a:srgbClr val="000000"/>
                </a:solidFill>
                <a:latin typeface="Consolas" panose="020B0609020204030204" pitchFamily="49" charset="0"/>
              </a:rPr>
              <a:t> </a:t>
            </a:r>
            <a:r>
              <a:rPr lang="en-US" sz="1750" dirty="0">
                <a:solidFill>
                  <a:srgbClr val="0000FF"/>
                </a:solidFill>
                <a:latin typeface="Consolas" panose="020B0609020204030204" pitchFamily="49" charset="0"/>
              </a:rPr>
              <a:t>return</a:t>
            </a:r>
            <a:r>
              <a:rPr lang="en-US" sz="1750" dirty="0">
                <a:solidFill>
                  <a:srgbClr val="000000"/>
                </a:solidFill>
                <a:latin typeface="Consolas" panose="020B0609020204030204" pitchFamily="49" charset="0"/>
              </a:rPr>
              <a:t> product;</a:t>
            </a:r>
          </a:p>
          <a:p>
            <a:r>
              <a:rPr lang="en-US" sz="1750" dirty="0">
                <a:solidFill>
                  <a:srgbClr val="000000"/>
                </a:solidFill>
                <a:latin typeface="Consolas" panose="020B0609020204030204" pitchFamily="49" charset="0"/>
              </a:rPr>
              <a:t>        }</a:t>
            </a:r>
          </a:p>
          <a:p>
            <a:r>
              <a:rPr lang="en-US" sz="1750" dirty="0">
                <a:solidFill>
                  <a:srgbClr val="000000"/>
                </a:solidFill>
                <a:latin typeface="Consolas" panose="020B0609020204030204" pitchFamily="49" charset="0"/>
              </a:rPr>
              <a:t>    }</a:t>
            </a:r>
          </a:p>
          <a:p>
            <a:r>
              <a:rPr lang="en-US" sz="1750" dirty="0">
                <a:solidFill>
                  <a:srgbClr val="000000"/>
                </a:solidFill>
                <a:latin typeface="Consolas" panose="020B0609020204030204" pitchFamily="49" charset="0"/>
              </a:rPr>
              <a:t>}</a:t>
            </a:r>
            <a:endParaRPr lang="en-US" sz="1750" dirty="0"/>
          </a:p>
        </p:txBody>
      </p:sp>
    </p:spTree>
    <p:extLst>
      <p:ext uri="{BB962C8B-B14F-4D97-AF65-F5344CB8AC3E}">
        <p14:creationId xmlns:p14="http://schemas.microsoft.com/office/powerpoint/2010/main" val="24031623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2D873-AECB-4CF7-8D11-52765D00808F}"/>
              </a:ext>
            </a:extLst>
          </p:cNvPr>
          <p:cNvSpPr>
            <a:spLocks noGrp="1"/>
          </p:cNvSpPr>
          <p:nvPr>
            <p:ph type="title"/>
          </p:nvPr>
        </p:nvSpPr>
        <p:spPr/>
        <p:txBody>
          <a:bodyPr/>
          <a:lstStyle/>
          <a:p>
            <a:r>
              <a:rPr lang="en-US" dirty="0" err="1"/>
              <a:t>Blazor</a:t>
            </a:r>
            <a:endParaRPr lang="en-US" dirty="0"/>
          </a:p>
        </p:txBody>
      </p:sp>
      <p:sp>
        <p:nvSpPr>
          <p:cNvPr id="3" name="Text Placeholder 2">
            <a:extLst>
              <a:ext uri="{FF2B5EF4-FFF2-40B4-BE49-F238E27FC236}">
                <a16:creationId xmlns:a16="http://schemas.microsoft.com/office/drawing/2014/main" id="{D2864D7C-11A5-4395-8424-BC35FB362288}"/>
              </a:ext>
            </a:extLst>
          </p:cNvPr>
          <p:cNvSpPr>
            <a:spLocks noGrp="1"/>
          </p:cNvSpPr>
          <p:nvPr>
            <p:ph type="body" sz="quarter" idx="10"/>
          </p:nvPr>
        </p:nvSpPr>
        <p:spPr/>
        <p:txBody>
          <a:bodyPr/>
          <a:lstStyle/>
          <a:p>
            <a:endParaRPr lang="en-US"/>
          </a:p>
        </p:txBody>
      </p:sp>
      <p:pic>
        <p:nvPicPr>
          <p:cNvPr id="4" name="Picture 3" descr="A picture containing vector graphics&#10;&#10;Description automatically generated">
            <a:extLst>
              <a:ext uri="{FF2B5EF4-FFF2-40B4-BE49-F238E27FC236}">
                <a16:creationId xmlns:a16="http://schemas.microsoft.com/office/drawing/2014/main" id="{E55F66ED-9FBC-418E-8D92-8FE984267E77}"/>
              </a:ext>
            </a:extLst>
          </p:cNvPr>
          <p:cNvPicPr>
            <a:picLocks noChangeAspect="1"/>
          </p:cNvPicPr>
          <p:nvPr/>
        </p:nvPicPr>
        <p:blipFill>
          <a:blip r:embed="rId2"/>
          <a:stretch>
            <a:fillRect/>
          </a:stretch>
        </p:blipFill>
        <p:spPr>
          <a:xfrm>
            <a:off x="10870067" y="5668823"/>
            <a:ext cx="1109208" cy="110920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33598038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54F6B1-9A29-47D2-8AA6-EA9FFD02BA9D}"/>
              </a:ext>
            </a:extLst>
          </p:cNvPr>
          <p:cNvSpPr>
            <a:spLocks noGrp="1"/>
          </p:cNvSpPr>
          <p:nvPr>
            <p:ph type="body" sz="quarter" idx="10"/>
          </p:nvPr>
        </p:nvSpPr>
        <p:spPr/>
        <p:txBody>
          <a:bodyPr/>
          <a:lstStyle/>
          <a:p>
            <a:endParaRPr lang="en-US" dirty="0"/>
          </a:p>
        </p:txBody>
      </p:sp>
      <p:sp>
        <p:nvSpPr>
          <p:cNvPr id="3" name="Title 2">
            <a:extLst>
              <a:ext uri="{FF2B5EF4-FFF2-40B4-BE49-F238E27FC236}">
                <a16:creationId xmlns:a16="http://schemas.microsoft.com/office/drawing/2014/main" id="{4D6FEFBB-5DFC-4490-BA6A-1BC45DEA5EC8}"/>
              </a:ext>
            </a:extLst>
          </p:cNvPr>
          <p:cNvSpPr>
            <a:spLocks noGrp="1"/>
          </p:cNvSpPr>
          <p:nvPr>
            <p:ph type="title"/>
          </p:nvPr>
        </p:nvSpPr>
        <p:spPr/>
        <p:txBody>
          <a:bodyPr/>
          <a:lstStyle/>
          <a:p>
            <a:r>
              <a:rPr lang="en-US" dirty="0" err="1"/>
              <a:t>System.Text.Json</a:t>
            </a:r>
            <a:endParaRPr lang="en-US" dirty="0"/>
          </a:p>
        </p:txBody>
      </p:sp>
    </p:spTree>
    <p:extLst>
      <p:ext uri="{BB962C8B-B14F-4D97-AF65-F5344CB8AC3E}">
        <p14:creationId xmlns:p14="http://schemas.microsoft.com/office/powerpoint/2010/main" val="2915432824"/>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54F6B1-9A29-47D2-8AA6-EA9FFD02BA9D}"/>
              </a:ext>
            </a:extLst>
          </p:cNvPr>
          <p:cNvSpPr>
            <a:spLocks noGrp="1"/>
          </p:cNvSpPr>
          <p:nvPr>
            <p:ph type="body" sz="quarter" idx="10"/>
          </p:nvPr>
        </p:nvSpPr>
        <p:spPr/>
        <p:txBody>
          <a:bodyPr/>
          <a:lstStyle/>
          <a:p>
            <a:endParaRPr lang="en-US" dirty="0"/>
          </a:p>
        </p:txBody>
      </p:sp>
      <p:sp>
        <p:nvSpPr>
          <p:cNvPr id="3" name="Title 2">
            <a:extLst>
              <a:ext uri="{FF2B5EF4-FFF2-40B4-BE49-F238E27FC236}">
                <a16:creationId xmlns:a16="http://schemas.microsoft.com/office/drawing/2014/main" id="{4D6FEFBB-5DFC-4490-BA6A-1BC45DEA5EC8}"/>
              </a:ext>
            </a:extLst>
          </p:cNvPr>
          <p:cNvSpPr>
            <a:spLocks noGrp="1"/>
          </p:cNvSpPr>
          <p:nvPr>
            <p:ph type="title"/>
          </p:nvPr>
        </p:nvSpPr>
        <p:spPr/>
        <p:txBody>
          <a:bodyPr/>
          <a:lstStyle/>
          <a:p>
            <a:r>
              <a:rPr lang="en-US" dirty="0"/>
              <a:t>Endpoint routing</a:t>
            </a:r>
          </a:p>
        </p:txBody>
      </p:sp>
    </p:spTree>
    <p:extLst>
      <p:ext uri="{BB962C8B-B14F-4D97-AF65-F5344CB8AC3E}">
        <p14:creationId xmlns:p14="http://schemas.microsoft.com/office/powerpoint/2010/main" val="297137495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4716E1-2C22-46F0-834B-FF63731F6C40}"/>
              </a:ext>
            </a:extLst>
          </p:cNvPr>
          <p:cNvSpPr>
            <a:spLocks noGrp="1"/>
          </p:cNvSpPr>
          <p:nvPr>
            <p:ph type="body" sz="quarter" idx="10"/>
          </p:nvPr>
        </p:nvSpPr>
        <p:spPr>
          <a:xfrm>
            <a:off x="269239" y="1189177"/>
            <a:ext cx="11653523" cy="5639301"/>
          </a:xfrm>
        </p:spPr>
        <p:txBody>
          <a:bodyPr/>
          <a:lstStyle/>
          <a:p>
            <a:r>
              <a:rPr lang="en-US" dirty="0"/>
              <a:t>Command-line HTTP testing</a:t>
            </a:r>
          </a:p>
          <a:p>
            <a:pPr lvl="1"/>
            <a:r>
              <a:rPr lang="en-US" dirty="0"/>
              <a:t>Localhost</a:t>
            </a:r>
          </a:p>
          <a:p>
            <a:pPr lvl="1"/>
            <a:r>
              <a:rPr lang="en-US" dirty="0"/>
              <a:t>Cloud-hosted</a:t>
            </a:r>
          </a:p>
          <a:p>
            <a:pPr lvl="2"/>
            <a:r>
              <a:rPr lang="en-US" dirty="0"/>
              <a:t>Azure App Service</a:t>
            </a:r>
          </a:p>
          <a:p>
            <a:pPr lvl="2"/>
            <a:r>
              <a:rPr lang="en-US" dirty="0"/>
              <a:t>Azure Functions</a:t>
            </a:r>
          </a:p>
          <a:p>
            <a:r>
              <a:rPr lang="en-US" dirty="0"/>
              <a:t>Endpoint navigation</a:t>
            </a:r>
          </a:p>
          <a:p>
            <a:pPr lvl="1"/>
            <a:r>
              <a:rPr lang="en-US" dirty="0"/>
              <a:t>Requires Swagger / </a:t>
            </a:r>
            <a:r>
              <a:rPr lang="en-US" dirty="0" err="1"/>
              <a:t>OpenAPI</a:t>
            </a:r>
            <a:r>
              <a:rPr lang="en-US" dirty="0"/>
              <a:t> definition</a:t>
            </a:r>
          </a:p>
          <a:p>
            <a:r>
              <a:rPr lang="en-US" dirty="0" err="1"/>
              <a:t>AuthN</a:t>
            </a:r>
            <a:r>
              <a:rPr lang="en-US" dirty="0"/>
              <a:t> / </a:t>
            </a:r>
            <a:r>
              <a:rPr lang="en-US" dirty="0" err="1"/>
              <a:t>AuthZ</a:t>
            </a:r>
            <a:r>
              <a:rPr lang="en-US" dirty="0"/>
              <a:t> support</a:t>
            </a:r>
          </a:p>
          <a:p>
            <a:r>
              <a:rPr lang="en-US" dirty="0"/>
              <a:t>.NET Core Global Tool:</a:t>
            </a:r>
          </a:p>
          <a:p>
            <a:pPr lvl="1"/>
            <a:r>
              <a:rPr lang="en-US" dirty="0"/>
              <a:t>dotnet tool install –g </a:t>
            </a:r>
            <a:r>
              <a:rPr lang="en-US" dirty="0" err="1"/>
              <a:t>Microsoft.dotnet-httprepl</a:t>
            </a:r>
            <a:endParaRPr lang="en-US" dirty="0"/>
          </a:p>
          <a:p>
            <a:endParaRPr lang="en-US" dirty="0"/>
          </a:p>
        </p:txBody>
      </p:sp>
      <p:sp>
        <p:nvSpPr>
          <p:cNvPr id="3" name="Title 2">
            <a:extLst>
              <a:ext uri="{FF2B5EF4-FFF2-40B4-BE49-F238E27FC236}">
                <a16:creationId xmlns:a16="http://schemas.microsoft.com/office/drawing/2014/main" id="{1233E1D0-B873-4D74-A488-33D82CA1978A}"/>
              </a:ext>
            </a:extLst>
          </p:cNvPr>
          <p:cNvSpPr>
            <a:spLocks noGrp="1"/>
          </p:cNvSpPr>
          <p:nvPr>
            <p:ph type="title"/>
          </p:nvPr>
        </p:nvSpPr>
        <p:spPr/>
        <p:txBody>
          <a:bodyPr/>
          <a:lstStyle/>
          <a:p>
            <a:r>
              <a:rPr lang="en-US" dirty="0"/>
              <a:t>HTTP REPL</a:t>
            </a:r>
          </a:p>
        </p:txBody>
      </p:sp>
      <p:pic>
        <p:nvPicPr>
          <p:cNvPr id="4" name="Picture 3">
            <a:extLst>
              <a:ext uri="{FF2B5EF4-FFF2-40B4-BE49-F238E27FC236}">
                <a16:creationId xmlns:a16="http://schemas.microsoft.com/office/drawing/2014/main" id="{9195D749-B453-47D4-A0B3-27524C1F0176}"/>
              </a:ext>
            </a:extLst>
          </p:cNvPr>
          <p:cNvPicPr>
            <a:picLocks noChangeAspect="1"/>
          </p:cNvPicPr>
          <p:nvPr/>
        </p:nvPicPr>
        <p:blipFill>
          <a:blip r:embed="rId3"/>
          <a:stretch>
            <a:fillRect/>
          </a:stretch>
        </p:blipFill>
        <p:spPr>
          <a:xfrm>
            <a:off x="7197058" y="479425"/>
            <a:ext cx="4782217" cy="452500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24167747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 shot of a computer&#10;&#10;Description automatically generated">
            <a:extLst>
              <a:ext uri="{FF2B5EF4-FFF2-40B4-BE49-F238E27FC236}">
                <a16:creationId xmlns:a16="http://schemas.microsoft.com/office/drawing/2014/main" id="{B15EEA91-C533-4512-B366-2838C8A856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6751345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54F6B1-9A29-47D2-8AA6-EA9FFD02BA9D}"/>
              </a:ext>
            </a:extLst>
          </p:cNvPr>
          <p:cNvSpPr>
            <a:spLocks noGrp="1"/>
          </p:cNvSpPr>
          <p:nvPr>
            <p:ph type="body" sz="quarter" idx="10"/>
          </p:nvPr>
        </p:nvSpPr>
        <p:spPr>
          <a:xfrm>
            <a:off x="269239" y="1189177"/>
            <a:ext cx="11653523" cy="5539978"/>
          </a:xfrm>
        </p:spPr>
        <p:txBody>
          <a:bodyPr/>
          <a:lstStyle/>
          <a:p>
            <a:pPr marL="0" indent="0">
              <a:buNone/>
            </a:pPr>
            <a:r>
              <a:rPr lang="en-US" sz="2000" dirty="0">
                <a:solidFill>
                  <a:srgbClr val="000000"/>
                </a:solidFill>
                <a:latin typeface="Consolas" panose="020B0609020204030204" pitchFamily="49" charset="0"/>
              </a:rPr>
              <a:t>[</a:t>
            </a:r>
            <a:r>
              <a:rPr lang="en-US" sz="2000" dirty="0" err="1">
                <a:solidFill>
                  <a:srgbClr val="000000"/>
                </a:solidFill>
                <a:latin typeface="Consolas" panose="020B0609020204030204" pitchFamily="49" charset="0"/>
              </a:rPr>
              <a:t>ApiController</a:t>
            </a:r>
            <a:r>
              <a:rPr lang="en-US" sz="2000" dirty="0">
                <a:solidFill>
                  <a:srgbClr val="000000"/>
                </a:solidFill>
                <a:latin typeface="Consolas" panose="020B0609020204030204" pitchFamily="49" charset="0"/>
              </a:rPr>
              <a:t>]</a:t>
            </a:r>
          </a:p>
          <a:p>
            <a:pPr marL="0" indent="0">
              <a:buNone/>
            </a:pPr>
            <a:r>
              <a:rPr lang="en-US" sz="2000" dirty="0">
                <a:solidFill>
                  <a:srgbClr val="000000"/>
                </a:solidFill>
                <a:latin typeface="Consolas" panose="020B0609020204030204" pitchFamily="49" charset="0"/>
              </a:rPr>
              <a:t>[Route(</a:t>
            </a:r>
            <a:r>
              <a:rPr lang="en-US" sz="2000" dirty="0">
                <a:solidFill>
                  <a:srgbClr val="A31515"/>
                </a:solidFill>
                <a:latin typeface="Consolas" panose="020B0609020204030204" pitchFamily="49" charset="0"/>
              </a:rPr>
              <a:t>"[controller]"</a:t>
            </a:r>
            <a:r>
              <a:rPr lang="en-US" sz="2000" dirty="0">
                <a:solidFill>
                  <a:srgbClr val="000000"/>
                </a:solidFill>
                <a:latin typeface="Consolas" panose="020B0609020204030204" pitchFamily="49" charset="0"/>
              </a:rPr>
              <a:t>)]</a:t>
            </a:r>
          </a:p>
          <a:p>
            <a:pPr marL="0" indent="0">
              <a:buNone/>
            </a:pPr>
            <a:r>
              <a:rPr lang="en-US" sz="2000" dirty="0">
                <a:solidFill>
                  <a:srgbClr val="0000FF"/>
                </a:solidFill>
                <a:latin typeface="Consolas" panose="020B0609020204030204" pitchFamily="49" charset="0"/>
              </a:rPr>
              <a:t>public</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class</a:t>
            </a:r>
            <a:r>
              <a:rPr lang="en-US" sz="2000" dirty="0">
                <a:solidFill>
                  <a:srgbClr val="000000"/>
                </a:solidFill>
                <a:latin typeface="Consolas" panose="020B0609020204030204" pitchFamily="49" charset="0"/>
              </a:rPr>
              <a:t> </a:t>
            </a:r>
            <a:r>
              <a:rPr lang="en-US" sz="2000" dirty="0" err="1">
                <a:solidFill>
                  <a:srgbClr val="2B91AF"/>
                </a:solidFill>
                <a:latin typeface="Consolas" panose="020B0609020204030204" pitchFamily="49" charset="0"/>
              </a:rPr>
              <a:t>WeatherForecastController</a:t>
            </a:r>
            <a:r>
              <a:rPr lang="en-US" sz="2000" dirty="0">
                <a:solidFill>
                  <a:srgbClr val="000000"/>
                </a:solidFill>
                <a:latin typeface="Consolas" panose="020B0609020204030204" pitchFamily="49" charset="0"/>
              </a:rPr>
              <a:t> : </a:t>
            </a:r>
            <a:r>
              <a:rPr lang="en-US" sz="2000" dirty="0" err="1">
                <a:solidFill>
                  <a:srgbClr val="000000"/>
                </a:solidFill>
                <a:latin typeface="Consolas" panose="020B0609020204030204" pitchFamily="49" charset="0"/>
              </a:rPr>
              <a:t>ControllerBase</a:t>
            </a:r>
            <a:endParaRPr lang="en-US" sz="2000" dirty="0">
              <a:solidFill>
                <a:srgbClr val="000000"/>
              </a:solidFill>
              <a:latin typeface="Consolas" panose="020B0609020204030204" pitchFamily="49" charset="0"/>
            </a:endParaRPr>
          </a:p>
          <a:p>
            <a:pPr marL="0" indent="0">
              <a:buNone/>
            </a:pPr>
            <a:r>
              <a:rPr lang="en-US" sz="2000" dirty="0">
                <a:solidFill>
                  <a:srgbClr val="000000"/>
                </a:solidFill>
                <a:latin typeface="Consolas" panose="020B0609020204030204" pitchFamily="49" charset="0"/>
              </a:rPr>
              <a:t>{</a:t>
            </a:r>
          </a:p>
          <a:p>
            <a:pPr marL="0" indent="0">
              <a:buNone/>
            </a:pP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HttpGet</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"{city}"</a:t>
            </a:r>
            <a:r>
              <a:rPr lang="en-US" sz="2000" dirty="0">
                <a:solidFill>
                  <a:srgbClr val="000000"/>
                </a:solidFill>
                <a:latin typeface="Consolas" panose="020B0609020204030204" pitchFamily="49" charset="0"/>
              </a:rPr>
              <a:t>)]</a:t>
            </a:r>
          </a:p>
          <a:p>
            <a:pPr marL="0" indent="0">
              <a:buNone/>
            </a:pPr>
            <a:r>
              <a:rPr lang="en-US" sz="2000" dirty="0">
                <a:solidFill>
                  <a:srgbClr val="0000FF"/>
                </a:solidFill>
                <a:latin typeface="Consolas" panose="020B0609020204030204" pitchFamily="49" charset="0"/>
              </a:rPr>
              <a:t>    public</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ActionResult</a:t>
            </a:r>
            <a:r>
              <a:rPr lang="en-US" sz="2000" dirty="0">
                <a:solidFill>
                  <a:srgbClr val="000000"/>
                </a:solidFill>
                <a:latin typeface="Consolas" panose="020B0609020204030204" pitchFamily="49" charset="0"/>
              </a:rPr>
              <a:t>&lt;</a:t>
            </a:r>
            <a:r>
              <a:rPr lang="en-US" sz="2000" dirty="0" err="1">
                <a:solidFill>
                  <a:srgbClr val="000000"/>
                </a:solidFill>
                <a:latin typeface="Consolas" panose="020B0609020204030204" pitchFamily="49" charset="0"/>
              </a:rPr>
              <a:t>WeatherForecast</a:t>
            </a:r>
            <a:r>
              <a:rPr lang="en-US" sz="2000" dirty="0">
                <a:solidFill>
                  <a:srgbClr val="000000"/>
                </a:solidFill>
                <a:latin typeface="Consolas" panose="020B0609020204030204" pitchFamily="49" charset="0"/>
              </a:rPr>
              <a:t>&gt; Get(</a:t>
            </a:r>
            <a:r>
              <a:rPr lang="en-US" sz="2000" dirty="0">
                <a:solidFill>
                  <a:srgbClr val="0000FF"/>
                </a:solidFill>
                <a:latin typeface="Consolas" panose="020B0609020204030204" pitchFamily="49" charset="0"/>
              </a:rPr>
              <a:t>string</a:t>
            </a:r>
            <a:r>
              <a:rPr lang="en-US" sz="2000" dirty="0">
                <a:solidFill>
                  <a:srgbClr val="000000"/>
                </a:solidFill>
                <a:latin typeface="Consolas" panose="020B0609020204030204" pitchFamily="49" charset="0"/>
              </a:rPr>
              <a:t> city)</a:t>
            </a:r>
          </a:p>
          <a:p>
            <a:pPr marL="0" indent="0">
              <a:buNone/>
            </a:pPr>
            <a:r>
              <a:rPr lang="en-US" sz="2000" dirty="0">
                <a:solidFill>
                  <a:srgbClr val="000000"/>
                </a:solidFill>
                <a:latin typeface="Consolas" panose="020B0609020204030204" pitchFamily="49" charset="0"/>
              </a:rPr>
              <a:t>    {</a:t>
            </a:r>
          </a:p>
          <a:p>
            <a:pPr marL="0" indent="0">
              <a:buNone/>
            </a:pP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if</a:t>
            </a:r>
            <a:r>
              <a:rPr lang="en-US" sz="2000" dirty="0">
                <a:solidFill>
                  <a:srgbClr val="000000"/>
                </a:solidFill>
                <a:latin typeface="Consolas" panose="020B0609020204030204" pitchFamily="49" charset="0"/>
              </a:rPr>
              <a:t> (!</a:t>
            </a:r>
            <a:r>
              <a:rPr lang="en-US" sz="2000" dirty="0" err="1">
                <a:solidFill>
                  <a:srgbClr val="0000FF"/>
                </a:solidFill>
                <a:latin typeface="Consolas" panose="020B0609020204030204" pitchFamily="49" charset="0"/>
              </a:rPr>
              <a:t>string</a:t>
            </a:r>
            <a:r>
              <a:rPr lang="en-US" sz="2000" dirty="0" err="1">
                <a:solidFill>
                  <a:srgbClr val="000000"/>
                </a:solidFill>
                <a:latin typeface="Consolas" panose="020B0609020204030204" pitchFamily="49" charset="0"/>
              </a:rPr>
              <a:t>.Equals</a:t>
            </a:r>
            <a:r>
              <a:rPr lang="en-US" sz="2000" dirty="0">
                <a:solidFill>
                  <a:srgbClr val="000000"/>
                </a:solidFill>
                <a:latin typeface="Consolas" panose="020B0609020204030204" pitchFamily="49" charset="0"/>
              </a:rPr>
              <a:t>(city?.</a:t>
            </a:r>
            <a:r>
              <a:rPr lang="en-US" sz="2000" dirty="0" err="1">
                <a:solidFill>
                  <a:srgbClr val="000000"/>
                </a:solidFill>
                <a:latin typeface="Consolas" panose="020B0609020204030204" pitchFamily="49" charset="0"/>
              </a:rPr>
              <a:t>TrimEnd</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"Redmond"</a:t>
            </a:r>
            <a:r>
              <a:rPr lang="en-US" sz="2000" dirty="0">
                <a:solidFill>
                  <a:srgbClr val="000000"/>
                </a:solidFill>
                <a:latin typeface="Consolas" panose="020B0609020204030204" pitchFamily="49" charset="0"/>
              </a:rPr>
              <a:t>, </a:t>
            </a:r>
          </a:p>
          <a:p>
            <a:pPr marL="0" indent="0">
              <a:buNone/>
            </a:pP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StringComparison.OrdinalIgnoreCase</a:t>
            </a:r>
            <a:r>
              <a:rPr lang="en-US" sz="2000" dirty="0">
                <a:solidFill>
                  <a:srgbClr val="000000"/>
                </a:solidFill>
                <a:latin typeface="Consolas" panose="020B0609020204030204" pitchFamily="49" charset="0"/>
              </a:rPr>
              <a:t>))</a:t>
            </a:r>
          </a:p>
          <a:p>
            <a:pPr marL="0" indent="0">
              <a:buNone/>
            </a:pPr>
            <a:r>
              <a:rPr lang="en-US" sz="2000" dirty="0">
                <a:solidFill>
                  <a:srgbClr val="000000"/>
                </a:solidFill>
                <a:latin typeface="Consolas" panose="020B0609020204030204" pitchFamily="49" charset="0"/>
              </a:rPr>
              <a:t>        {</a:t>
            </a:r>
          </a:p>
          <a:p>
            <a:pPr marL="0" indent="0">
              <a:buNone/>
            </a:pP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throw</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new</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ArgumentException</a:t>
            </a:r>
            <a:r>
              <a:rPr lang="en-US" sz="2000" dirty="0">
                <a:solidFill>
                  <a:srgbClr val="000000"/>
                </a:solidFill>
                <a:latin typeface="Consolas" panose="020B0609020204030204" pitchFamily="49" charset="0"/>
              </a:rPr>
              <a:t>(</a:t>
            </a:r>
          </a:p>
          <a:p>
            <a:pPr marL="0" indent="0">
              <a:buNone/>
            </a:pP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$"Weather forecast unavailable for </a:t>
            </a:r>
            <a:r>
              <a:rPr lang="en-US" sz="2000" dirty="0">
                <a:solidFill>
                  <a:srgbClr val="000000"/>
                </a:solidFill>
                <a:latin typeface="Consolas" panose="020B0609020204030204" pitchFamily="49" charset="0"/>
              </a:rPr>
              <a:t>{city}</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nameof</a:t>
            </a:r>
            <a:r>
              <a:rPr lang="en-US" sz="2000" dirty="0">
                <a:solidFill>
                  <a:srgbClr val="000000"/>
                </a:solidFill>
                <a:latin typeface="Consolas" panose="020B0609020204030204" pitchFamily="49" charset="0"/>
              </a:rPr>
              <a:t>(city));</a:t>
            </a:r>
          </a:p>
          <a:p>
            <a:pPr marL="0" indent="0">
              <a:buNone/>
            </a:pPr>
            <a:r>
              <a:rPr lang="en-US" sz="2000" dirty="0">
                <a:solidFill>
                  <a:srgbClr val="000000"/>
                </a:solidFill>
                <a:latin typeface="Consolas" panose="020B0609020204030204" pitchFamily="49" charset="0"/>
              </a:rPr>
              <a:t>        }</a:t>
            </a:r>
          </a:p>
          <a:p>
            <a:pPr marL="0" indent="0">
              <a:buNone/>
            </a:pPr>
            <a:endParaRPr lang="en-US" sz="2000" dirty="0">
              <a:solidFill>
                <a:srgbClr val="000000"/>
              </a:solidFill>
              <a:latin typeface="Consolas" panose="020B0609020204030204" pitchFamily="49" charset="0"/>
            </a:endParaRPr>
          </a:p>
          <a:p>
            <a:pPr marL="0" indent="0">
              <a:buNone/>
            </a:pP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return</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GetWeather</a:t>
            </a:r>
            <a:r>
              <a:rPr lang="en-US" sz="2000" dirty="0">
                <a:solidFill>
                  <a:srgbClr val="000000"/>
                </a:solidFill>
                <a:latin typeface="Consolas" panose="020B0609020204030204" pitchFamily="49" charset="0"/>
              </a:rPr>
              <a:t>().First();</a:t>
            </a:r>
          </a:p>
          <a:p>
            <a:pPr marL="0" indent="0">
              <a:buNone/>
            </a:pPr>
            <a:r>
              <a:rPr lang="en-US" sz="2000" dirty="0">
                <a:solidFill>
                  <a:srgbClr val="000000"/>
                </a:solidFill>
                <a:latin typeface="Consolas" panose="020B0609020204030204" pitchFamily="49" charset="0"/>
              </a:rPr>
              <a:t>    }</a:t>
            </a:r>
            <a:endParaRPr lang="en-US" sz="2000" dirty="0"/>
          </a:p>
        </p:txBody>
      </p:sp>
      <p:sp>
        <p:nvSpPr>
          <p:cNvPr id="3" name="Title 2">
            <a:extLst>
              <a:ext uri="{FF2B5EF4-FFF2-40B4-BE49-F238E27FC236}">
                <a16:creationId xmlns:a16="http://schemas.microsoft.com/office/drawing/2014/main" id="{4D6FEFBB-5DFC-4490-BA6A-1BC45DEA5EC8}"/>
              </a:ext>
            </a:extLst>
          </p:cNvPr>
          <p:cNvSpPr>
            <a:spLocks noGrp="1"/>
          </p:cNvSpPr>
          <p:nvPr>
            <p:ph type="title"/>
          </p:nvPr>
        </p:nvSpPr>
        <p:spPr/>
        <p:txBody>
          <a:bodyPr/>
          <a:lstStyle/>
          <a:p>
            <a:r>
              <a:rPr lang="en-US" dirty="0"/>
              <a:t>Developer Exception Page plain text support</a:t>
            </a:r>
          </a:p>
        </p:txBody>
      </p:sp>
      <p:sp>
        <p:nvSpPr>
          <p:cNvPr id="4" name="Rectangle 3">
            <a:extLst>
              <a:ext uri="{FF2B5EF4-FFF2-40B4-BE49-F238E27FC236}">
                <a16:creationId xmlns:a16="http://schemas.microsoft.com/office/drawing/2014/main" id="{92DF6D9C-8714-4FD7-9CBC-2DC295BEA6B5}"/>
              </a:ext>
            </a:extLst>
          </p:cNvPr>
          <p:cNvSpPr/>
          <p:nvPr/>
        </p:nvSpPr>
        <p:spPr bwMode="auto">
          <a:xfrm>
            <a:off x="2011843" y="4603835"/>
            <a:ext cx="8886680" cy="672406"/>
          </a:xfrm>
          <a:prstGeom prst="rect">
            <a:avLst/>
          </a:prstGeom>
          <a:noFill/>
          <a:ln w="381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2638411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6" presetClass="emph" presetSubtype="0" fill="hold" grpId="1" nodeType="withEffect">
                                  <p:stCondLst>
                                    <p:cond delay="0"/>
                                  </p:stCondLst>
                                  <p:childTnLst>
                                    <p:animEffect transition="out" filter="fade">
                                      <p:cBhvr>
                                        <p:cTn id="8" dur="500" tmFilter="0, 0; .2, .5; .8, .5; 1, 0"/>
                                        <p:tgtEl>
                                          <p:spTgt spid="4"/>
                                        </p:tgtEl>
                                      </p:cBhvr>
                                    </p:animEffect>
                                    <p:animScale>
                                      <p:cBhvr>
                                        <p:cTn id="9"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65B748D1-4C2C-4DB4-A601-E4DD2BC372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17" y="1935163"/>
            <a:ext cx="4762500" cy="47625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ext Placeholder 1">
            <a:extLst>
              <a:ext uri="{FF2B5EF4-FFF2-40B4-BE49-F238E27FC236}">
                <a16:creationId xmlns:a16="http://schemas.microsoft.com/office/drawing/2014/main" id="{EC7AB48A-CF5F-4D1D-9419-818085201FBA}"/>
              </a:ext>
            </a:extLst>
          </p:cNvPr>
          <p:cNvSpPr>
            <a:spLocks noGrp="1"/>
          </p:cNvSpPr>
          <p:nvPr>
            <p:ph type="body" sz="quarter" idx="10"/>
          </p:nvPr>
        </p:nvSpPr>
        <p:spPr>
          <a:xfrm>
            <a:off x="269239" y="1189177"/>
            <a:ext cx="11653523" cy="1307024"/>
          </a:xfrm>
        </p:spPr>
        <p:txBody>
          <a:bodyPr/>
          <a:lstStyle/>
          <a:p>
            <a:pPr marL="336145" lvl="1" indent="0">
              <a:buNone/>
            </a:pPr>
            <a:endParaRPr lang="en-US" dirty="0"/>
          </a:p>
          <a:p>
            <a:pPr marL="336145" lvl="1" indent="0">
              <a:buNone/>
            </a:pPr>
            <a:endParaRPr lang="en-US" dirty="0"/>
          </a:p>
          <a:p>
            <a:pPr lvl="1"/>
            <a:endParaRPr lang="en-US" dirty="0"/>
          </a:p>
        </p:txBody>
      </p:sp>
      <p:sp>
        <p:nvSpPr>
          <p:cNvPr id="3" name="Title 2">
            <a:extLst>
              <a:ext uri="{FF2B5EF4-FFF2-40B4-BE49-F238E27FC236}">
                <a16:creationId xmlns:a16="http://schemas.microsoft.com/office/drawing/2014/main" id="{CA5EC639-3C23-4545-905C-F9F7DABF6E3C}"/>
              </a:ext>
            </a:extLst>
          </p:cNvPr>
          <p:cNvSpPr>
            <a:spLocks noGrp="1"/>
          </p:cNvSpPr>
          <p:nvPr>
            <p:ph type="title"/>
          </p:nvPr>
        </p:nvSpPr>
        <p:spPr/>
        <p:txBody>
          <a:bodyPr/>
          <a:lstStyle/>
          <a:p>
            <a:r>
              <a:rPr lang="en-US" dirty="0"/>
              <a:t>Plain-text response</a:t>
            </a:r>
          </a:p>
        </p:txBody>
      </p:sp>
      <p:pic>
        <p:nvPicPr>
          <p:cNvPr id="6" name="Picture 5">
            <a:extLst>
              <a:ext uri="{FF2B5EF4-FFF2-40B4-BE49-F238E27FC236}">
                <a16:creationId xmlns:a16="http://schemas.microsoft.com/office/drawing/2014/main" id="{A88C7983-CD80-4D73-995C-604630A4E5E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1387060" y="-307481"/>
            <a:ext cx="11053596" cy="7302006"/>
          </a:xfrm>
          <a:prstGeom prst="rect">
            <a:avLst/>
          </a:prstGeom>
        </p:spPr>
      </p:pic>
      <p:graphicFrame>
        <p:nvGraphicFramePr>
          <p:cNvPr id="7" name="Table 6">
            <a:extLst>
              <a:ext uri="{FF2B5EF4-FFF2-40B4-BE49-F238E27FC236}">
                <a16:creationId xmlns:a16="http://schemas.microsoft.com/office/drawing/2014/main" id="{01B12238-CBBE-45B0-AD28-0F48E2F96FC5}"/>
              </a:ext>
            </a:extLst>
          </p:cNvPr>
          <p:cNvGraphicFramePr>
            <a:graphicFrameLocks noGrp="1"/>
          </p:cNvGraphicFramePr>
          <p:nvPr>
            <p:extLst>
              <p:ext uri="{D42A27DB-BD31-4B8C-83A1-F6EECF244321}">
                <p14:modId xmlns:p14="http://schemas.microsoft.com/office/powerpoint/2010/main" val="1091455845"/>
              </p:ext>
            </p:extLst>
          </p:nvPr>
        </p:nvGraphicFramePr>
        <p:xfrm>
          <a:off x="3354806" y="1830943"/>
          <a:ext cx="8497560" cy="4355154"/>
        </p:xfrm>
        <a:graphic>
          <a:graphicData uri="http://schemas.openxmlformats.org/drawingml/2006/table">
            <a:tbl>
              <a:tblPr firstRow="1" bandRow="1">
                <a:effectLst/>
              </a:tblPr>
              <a:tblGrid>
                <a:gridCol w="8497560">
                  <a:extLst>
                    <a:ext uri="{9D8B030D-6E8A-4147-A177-3AD203B41FA5}">
                      <a16:colId xmlns:a16="http://schemas.microsoft.com/office/drawing/2014/main" val="1057070397"/>
                    </a:ext>
                  </a:extLst>
                </a:gridCol>
              </a:tblGrid>
              <a:tr h="3942888">
                <a:tc>
                  <a:txBody>
                    <a:bodyPr/>
                    <a:lstStyle>
                      <a:lvl1pPr marL="0" algn="l" defTabSz="914400" rtl="0" eaLnBrk="1" latinLnBrk="0" hangingPunct="1">
                        <a:defRPr sz="1800" b="1" kern="1200">
                          <a:solidFill>
                            <a:schemeClr val="lt1"/>
                          </a:solidFill>
                          <a:latin typeface="Segoe UI Light"/>
                        </a:defRPr>
                      </a:lvl1pPr>
                      <a:lvl2pPr marL="457200" algn="l" defTabSz="914400" rtl="0" eaLnBrk="1" latinLnBrk="0" hangingPunct="1">
                        <a:defRPr sz="1800" b="1" kern="1200">
                          <a:solidFill>
                            <a:schemeClr val="lt1"/>
                          </a:solidFill>
                          <a:latin typeface="Segoe UI Light"/>
                        </a:defRPr>
                      </a:lvl2pPr>
                      <a:lvl3pPr marL="914400" algn="l" defTabSz="914400" rtl="0" eaLnBrk="1" latinLnBrk="0" hangingPunct="1">
                        <a:defRPr sz="1800" b="1" kern="1200">
                          <a:solidFill>
                            <a:schemeClr val="lt1"/>
                          </a:solidFill>
                          <a:latin typeface="Segoe UI Light"/>
                        </a:defRPr>
                      </a:lvl3pPr>
                      <a:lvl4pPr marL="1371600" algn="l" defTabSz="914400" rtl="0" eaLnBrk="1" latinLnBrk="0" hangingPunct="1">
                        <a:defRPr sz="1800" b="1" kern="1200">
                          <a:solidFill>
                            <a:schemeClr val="lt1"/>
                          </a:solidFill>
                          <a:latin typeface="Segoe UI Light"/>
                        </a:defRPr>
                      </a:lvl4pPr>
                      <a:lvl5pPr marL="1828800" algn="l" defTabSz="914400" rtl="0" eaLnBrk="1" latinLnBrk="0" hangingPunct="1">
                        <a:defRPr sz="1800" b="1" kern="1200">
                          <a:solidFill>
                            <a:schemeClr val="lt1"/>
                          </a:solidFill>
                          <a:latin typeface="Segoe UI Light"/>
                        </a:defRPr>
                      </a:lvl5pPr>
                      <a:lvl6pPr marL="2286000" algn="l" defTabSz="914400" rtl="0" eaLnBrk="1" latinLnBrk="0" hangingPunct="1">
                        <a:defRPr sz="1800" b="1" kern="1200">
                          <a:solidFill>
                            <a:schemeClr val="lt1"/>
                          </a:solidFill>
                          <a:latin typeface="Segoe UI Light"/>
                        </a:defRPr>
                      </a:lvl6pPr>
                      <a:lvl7pPr marL="2743200" algn="l" defTabSz="914400" rtl="0" eaLnBrk="1" latinLnBrk="0" hangingPunct="1">
                        <a:defRPr sz="1800" b="1" kern="1200">
                          <a:solidFill>
                            <a:schemeClr val="lt1"/>
                          </a:solidFill>
                          <a:latin typeface="Segoe UI Light"/>
                        </a:defRPr>
                      </a:lvl7pPr>
                      <a:lvl8pPr marL="3200400" algn="l" defTabSz="914400" rtl="0" eaLnBrk="1" latinLnBrk="0" hangingPunct="1">
                        <a:defRPr sz="1800" b="1" kern="1200">
                          <a:solidFill>
                            <a:schemeClr val="lt1"/>
                          </a:solidFill>
                          <a:latin typeface="Segoe UI Light"/>
                        </a:defRPr>
                      </a:lvl8pPr>
                      <a:lvl9pPr marL="3657600" algn="l" defTabSz="914400" rtl="0" eaLnBrk="1" latinLnBrk="0" hangingPunct="1">
                        <a:defRPr sz="1800" b="1" kern="1200">
                          <a:solidFill>
                            <a:schemeClr val="lt1"/>
                          </a:solidFill>
                          <a:latin typeface="Segoe UI Light"/>
                        </a:defRPr>
                      </a:lvl9pPr>
                    </a:lstStyle>
                    <a:p>
                      <a:r>
                        <a:rPr lang="en-US" sz="1600" dirty="0">
                          <a:solidFill>
                            <a:srgbClr val="0000FF"/>
                          </a:solidFill>
                          <a:latin typeface="Consolas" panose="020B0609020204030204" pitchFamily="49" charset="0"/>
                        </a:rPr>
                        <a:t>https://localhost:5001/weatherforecast&gt; GET Chicago</a:t>
                      </a:r>
                    </a:p>
                    <a:p>
                      <a:r>
                        <a:rPr lang="en-US" sz="1600" dirty="0">
                          <a:solidFill>
                            <a:srgbClr val="0000FF"/>
                          </a:solidFill>
                          <a:latin typeface="Consolas" panose="020B0609020204030204" pitchFamily="49" charset="0"/>
                        </a:rPr>
                        <a:t>HTTP/1.1 500 Internal Server Error</a:t>
                      </a:r>
                    </a:p>
                    <a:p>
                      <a:r>
                        <a:rPr lang="en-US" sz="1600" dirty="0">
                          <a:solidFill>
                            <a:srgbClr val="0000FF"/>
                          </a:solidFill>
                          <a:latin typeface="Consolas" panose="020B0609020204030204" pitchFamily="49" charset="0"/>
                        </a:rPr>
                        <a:t>Content-Type: text/plain</a:t>
                      </a:r>
                    </a:p>
                    <a:p>
                      <a:r>
                        <a:rPr lang="en-US" sz="1600" dirty="0">
                          <a:solidFill>
                            <a:srgbClr val="0000FF"/>
                          </a:solidFill>
                          <a:latin typeface="Consolas" panose="020B0609020204030204" pitchFamily="49" charset="0"/>
                        </a:rPr>
                        <a:t>Date: Wed, 02 Oct 2019 01:50:48 GMT</a:t>
                      </a:r>
                    </a:p>
                    <a:p>
                      <a:r>
                        <a:rPr lang="en-US" sz="1600" dirty="0">
                          <a:solidFill>
                            <a:srgbClr val="0000FF"/>
                          </a:solidFill>
                          <a:latin typeface="Consolas" panose="020B0609020204030204" pitchFamily="49" charset="0"/>
                        </a:rPr>
                        <a:t>Server: Kestrel</a:t>
                      </a:r>
                    </a:p>
                    <a:p>
                      <a:r>
                        <a:rPr lang="en-US" sz="1600" dirty="0">
                          <a:solidFill>
                            <a:srgbClr val="0000FF"/>
                          </a:solidFill>
                          <a:latin typeface="Consolas" panose="020B0609020204030204" pitchFamily="49" charset="0"/>
                        </a:rPr>
                        <a:t>Transfer-Encoding: chunked</a:t>
                      </a:r>
                    </a:p>
                    <a:p>
                      <a:endParaRPr lang="en-US" sz="1600" dirty="0">
                        <a:solidFill>
                          <a:srgbClr val="0000FF"/>
                        </a:solidFill>
                        <a:latin typeface="Consolas" panose="020B0609020204030204" pitchFamily="49" charset="0"/>
                      </a:endParaRPr>
                    </a:p>
                    <a:p>
                      <a:r>
                        <a:rPr lang="en-US" sz="1600" dirty="0" err="1">
                          <a:solidFill>
                            <a:srgbClr val="0000FF"/>
                          </a:solidFill>
                          <a:latin typeface="Consolas" panose="020B0609020204030204" pitchFamily="49" charset="0"/>
                        </a:rPr>
                        <a:t>System.ArgumentException</a:t>
                      </a:r>
                      <a:r>
                        <a:rPr lang="en-US" sz="1600" dirty="0">
                          <a:solidFill>
                            <a:srgbClr val="0000FF"/>
                          </a:solidFill>
                          <a:latin typeface="Consolas" panose="020B0609020204030204" pitchFamily="49" charset="0"/>
                        </a:rPr>
                        <a:t>: Weather forecast unavailable for Chicago. (Parameter 'city')</a:t>
                      </a:r>
                    </a:p>
                    <a:p>
                      <a:r>
                        <a:rPr lang="en-US" sz="1600" dirty="0">
                          <a:solidFill>
                            <a:srgbClr val="0000FF"/>
                          </a:solidFill>
                          <a:latin typeface="Consolas" panose="020B0609020204030204" pitchFamily="49" charset="0"/>
                        </a:rPr>
                        <a:t>   at WebApplication3.Controllers.WeatherForecastController.Get(String city) in C:\Users\scaddie\source\repos\WebApplication3\Controllers\WeatherForecastController.cs:line 35</a:t>
                      </a:r>
                    </a:p>
                    <a:p>
                      <a:r>
                        <a:rPr lang="en-US" sz="1600" dirty="0">
                          <a:solidFill>
                            <a:srgbClr val="0000FF"/>
                          </a:solidFill>
                          <a:latin typeface="Consolas" panose="020B0609020204030204" pitchFamily="49" charset="0"/>
                        </a:rPr>
                        <a:t>   at </a:t>
                      </a:r>
                      <a:r>
                        <a:rPr lang="en-US" sz="1600" dirty="0" err="1">
                          <a:solidFill>
                            <a:srgbClr val="0000FF"/>
                          </a:solidFill>
                          <a:latin typeface="Consolas" panose="020B0609020204030204" pitchFamily="49" charset="0"/>
                        </a:rPr>
                        <a:t>lambda_method</a:t>
                      </a:r>
                      <a:r>
                        <a:rPr lang="en-US" sz="1600" dirty="0">
                          <a:solidFill>
                            <a:srgbClr val="0000FF"/>
                          </a:solidFill>
                          <a:latin typeface="Consolas" panose="020B0609020204030204" pitchFamily="49" charset="0"/>
                        </a:rPr>
                        <a:t>(Closure , Object , Object[] )</a:t>
                      </a:r>
                    </a:p>
                    <a:p>
                      <a:r>
                        <a:rPr lang="en-US" sz="1600" dirty="0">
                          <a:solidFill>
                            <a:srgbClr val="0000FF"/>
                          </a:solidFill>
                          <a:latin typeface="Consolas" panose="020B0609020204030204" pitchFamily="49" charset="0"/>
                        </a:rPr>
                        <a:t>   at </a:t>
                      </a:r>
                      <a:r>
                        <a:rPr lang="en-US" sz="1600" dirty="0" err="1">
                          <a:solidFill>
                            <a:srgbClr val="0000FF"/>
                          </a:solidFill>
                          <a:latin typeface="Consolas" panose="020B0609020204030204" pitchFamily="49" charset="0"/>
                        </a:rPr>
                        <a:t>Microsoft.Extensions.Internal.ObjectMethodExecutor.Execute</a:t>
                      </a:r>
                      <a:r>
                        <a:rPr lang="en-US" sz="1600" dirty="0">
                          <a:solidFill>
                            <a:srgbClr val="0000FF"/>
                          </a:solidFill>
                          <a:latin typeface="Consolas" panose="020B0609020204030204" pitchFamily="49" charset="0"/>
                        </a:rPr>
                        <a:t>(Object target, Object[] parameters)</a:t>
                      </a:r>
                    </a:p>
                  </a:txBody>
                  <a:tcPr>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3473222697"/>
                  </a:ext>
                </a:extLst>
              </a:tr>
              <a:tr h="362274">
                <a:tc>
                  <a:txBody>
                    <a:bodyPr/>
                    <a:lstStyle/>
                    <a:p>
                      <a:endParaRPr lang="en-US" sz="1600" dirty="0">
                        <a:solidFill>
                          <a:srgbClr val="000000"/>
                        </a:solidFill>
                        <a:latin typeface="Consolas" panose="020B0609020204030204" pitchFamily="49" charset="0"/>
                      </a:endParaRPr>
                    </a:p>
                  </a:txBody>
                  <a:tcPr>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97062865"/>
                  </a:ext>
                </a:extLst>
              </a:tr>
            </a:tbl>
          </a:graphicData>
        </a:graphic>
      </p:graphicFrame>
      <p:sp>
        <p:nvSpPr>
          <p:cNvPr id="8" name="Rectangle 7">
            <a:extLst>
              <a:ext uri="{FF2B5EF4-FFF2-40B4-BE49-F238E27FC236}">
                <a16:creationId xmlns:a16="http://schemas.microsoft.com/office/drawing/2014/main" id="{4C97B6E7-EB3E-4FB8-9315-7B6EC6471E23}"/>
              </a:ext>
            </a:extLst>
          </p:cNvPr>
          <p:cNvSpPr/>
          <p:nvPr/>
        </p:nvSpPr>
        <p:spPr>
          <a:xfrm>
            <a:off x="3354806" y="1370995"/>
            <a:ext cx="1978891" cy="446567"/>
          </a:xfrm>
          <a:prstGeom prst="rect">
            <a:avLst/>
          </a:prstGeom>
          <a:solidFill>
            <a:schemeClr val="accent1"/>
          </a:solidFill>
          <a:ln w="6350" cap="flat" cmpd="sng" algn="ctr">
            <a:solidFill>
              <a:schemeClr val="bg1"/>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lang="en-US" b="1" kern="0" dirty="0" err="1">
                <a:solidFill>
                  <a:schemeClr val="bg1"/>
                </a:solidFill>
                <a:latin typeface="Segoe UI Light"/>
              </a:rPr>
              <a:t>cmd</a:t>
            </a:r>
            <a:r>
              <a:rPr lang="en-US" b="1" kern="0" dirty="0">
                <a:solidFill>
                  <a:schemeClr val="bg1"/>
                </a:solidFill>
                <a:latin typeface="Segoe UI Light"/>
              </a:rPr>
              <a:t> - </a:t>
            </a:r>
            <a:r>
              <a:rPr lang="en-US" b="1" kern="0" dirty="0" err="1">
                <a:solidFill>
                  <a:schemeClr val="bg1"/>
                </a:solidFill>
                <a:latin typeface="Segoe UI Light"/>
              </a:rPr>
              <a:t>httprepl</a:t>
            </a:r>
            <a:r>
              <a:rPr lang="en-US" b="1" kern="0" dirty="0">
                <a:solidFill>
                  <a:schemeClr val="bg1"/>
                </a:solidFill>
                <a:latin typeface="Segoe UI Light"/>
              </a:rPr>
              <a:t>    </a:t>
            </a:r>
            <a:endParaRPr kumimoji="0" lang="en-US" sz="1800" i="0" u="none" strike="noStrike" kern="0" cap="none" spc="0" normalizeH="0" baseline="0" noProof="0" dirty="0">
              <a:ln>
                <a:noFill/>
              </a:ln>
              <a:solidFill>
                <a:schemeClr val="bg1"/>
              </a:solidFill>
              <a:effectLst/>
              <a:uLnTx/>
              <a:uFillTx/>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7524670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65B748D1-4C2C-4DB4-A601-E4DD2BC372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17" y="1935163"/>
            <a:ext cx="4762500" cy="47625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ext Placeholder 1">
            <a:extLst>
              <a:ext uri="{FF2B5EF4-FFF2-40B4-BE49-F238E27FC236}">
                <a16:creationId xmlns:a16="http://schemas.microsoft.com/office/drawing/2014/main" id="{EC7AB48A-CF5F-4D1D-9419-818085201FBA}"/>
              </a:ext>
            </a:extLst>
          </p:cNvPr>
          <p:cNvSpPr>
            <a:spLocks noGrp="1"/>
          </p:cNvSpPr>
          <p:nvPr>
            <p:ph type="body" sz="quarter" idx="10"/>
          </p:nvPr>
        </p:nvSpPr>
        <p:spPr>
          <a:xfrm>
            <a:off x="269239" y="1189177"/>
            <a:ext cx="11653523" cy="1307024"/>
          </a:xfrm>
        </p:spPr>
        <p:txBody>
          <a:bodyPr/>
          <a:lstStyle/>
          <a:p>
            <a:pPr marL="336145" lvl="1" indent="0">
              <a:buNone/>
            </a:pPr>
            <a:endParaRPr lang="en-US" dirty="0"/>
          </a:p>
          <a:p>
            <a:pPr marL="336145" lvl="1" indent="0">
              <a:buNone/>
            </a:pPr>
            <a:endParaRPr lang="en-US" dirty="0"/>
          </a:p>
          <a:p>
            <a:pPr lvl="1"/>
            <a:endParaRPr lang="en-US" dirty="0"/>
          </a:p>
        </p:txBody>
      </p:sp>
      <p:sp>
        <p:nvSpPr>
          <p:cNvPr id="3" name="Title 2">
            <a:extLst>
              <a:ext uri="{FF2B5EF4-FFF2-40B4-BE49-F238E27FC236}">
                <a16:creationId xmlns:a16="http://schemas.microsoft.com/office/drawing/2014/main" id="{CA5EC639-3C23-4545-905C-F9F7DABF6E3C}"/>
              </a:ext>
            </a:extLst>
          </p:cNvPr>
          <p:cNvSpPr>
            <a:spLocks noGrp="1"/>
          </p:cNvSpPr>
          <p:nvPr>
            <p:ph type="title"/>
          </p:nvPr>
        </p:nvSpPr>
        <p:spPr/>
        <p:txBody>
          <a:bodyPr/>
          <a:lstStyle/>
          <a:p>
            <a:r>
              <a:rPr lang="en-US" dirty="0"/>
              <a:t>HTML response</a:t>
            </a:r>
          </a:p>
        </p:txBody>
      </p:sp>
      <p:pic>
        <p:nvPicPr>
          <p:cNvPr id="6" name="Picture 5">
            <a:extLst>
              <a:ext uri="{FF2B5EF4-FFF2-40B4-BE49-F238E27FC236}">
                <a16:creationId xmlns:a16="http://schemas.microsoft.com/office/drawing/2014/main" id="{A88C7983-CD80-4D73-995C-604630A4E5E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1387060" y="-307481"/>
            <a:ext cx="11053596" cy="7302006"/>
          </a:xfrm>
          <a:prstGeom prst="rect">
            <a:avLst/>
          </a:prstGeom>
        </p:spPr>
      </p:pic>
      <p:graphicFrame>
        <p:nvGraphicFramePr>
          <p:cNvPr id="7" name="Table 6">
            <a:extLst>
              <a:ext uri="{FF2B5EF4-FFF2-40B4-BE49-F238E27FC236}">
                <a16:creationId xmlns:a16="http://schemas.microsoft.com/office/drawing/2014/main" id="{01B12238-CBBE-45B0-AD28-0F48E2F96FC5}"/>
              </a:ext>
            </a:extLst>
          </p:cNvPr>
          <p:cNvGraphicFramePr>
            <a:graphicFrameLocks noGrp="1"/>
          </p:cNvGraphicFramePr>
          <p:nvPr>
            <p:extLst>
              <p:ext uri="{D42A27DB-BD31-4B8C-83A1-F6EECF244321}">
                <p14:modId xmlns:p14="http://schemas.microsoft.com/office/powerpoint/2010/main" val="2981167908"/>
              </p:ext>
            </p:extLst>
          </p:nvPr>
        </p:nvGraphicFramePr>
        <p:xfrm>
          <a:off x="3354806" y="1830943"/>
          <a:ext cx="8497560" cy="4355154"/>
        </p:xfrm>
        <a:graphic>
          <a:graphicData uri="http://schemas.openxmlformats.org/drawingml/2006/table">
            <a:tbl>
              <a:tblPr firstRow="1" bandRow="1">
                <a:effectLst/>
              </a:tblPr>
              <a:tblGrid>
                <a:gridCol w="8497560">
                  <a:extLst>
                    <a:ext uri="{9D8B030D-6E8A-4147-A177-3AD203B41FA5}">
                      <a16:colId xmlns:a16="http://schemas.microsoft.com/office/drawing/2014/main" val="1057070397"/>
                    </a:ext>
                  </a:extLst>
                </a:gridCol>
              </a:tblGrid>
              <a:tr h="3942888">
                <a:tc>
                  <a:txBody>
                    <a:bodyPr/>
                    <a:lstStyle>
                      <a:lvl1pPr marL="0" algn="l" defTabSz="914400" rtl="0" eaLnBrk="1" latinLnBrk="0" hangingPunct="1">
                        <a:defRPr sz="1800" b="1" kern="1200">
                          <a:solidFill>
                            <a:schemeClr val="lt1"/>
                          </a:solidFill>
                          <a:latin typeface="Segoe UI Light"/>
                        </a:defRPr>
                      </a:lvl1pPr>
                      <a:lvl2pPr marL="457200" algn="l" defTabSz="914400" rtl="0" eaLnBrk="1" latinLnBrk="0" hangingPunct="1">
                        <a:defRPr sz="1800" b="1" kern="1200">
                          <a:solidFill>
                            <a:schemeClr val="lt1"/>
                          </a:solidFill>
                          <a:latin typeface="Segoe UI Light"/>
                        </a:defRPr>
                      </a:lvl2pPr>
                      <a:lvl3pPr marL="914400" algn="l" defTabSz="914400" rtl="0" eaLnBrk="1" latinLnBrk="0" hangingPunct="1">
                        <a:defRPr sz="1800" b="1" kern="1200">
                          <a:solidFill>
                            <a:schemeClr val="lt1"/>
                          </a:solidFill>
                          <a:latin typeface="Segoe UI Light"/>
                        </a:defRPr>
                      </a:lvl3pPr>
                      <a:lvl4pPr marL="1371600" algn="l" defTabSz="914400" rtl="0" eaLnBrk="1" latinLnBrk="0" hangingPunct="1">
                        <a:defRPr sz="1800" b="1" kern="1200">
                          <a:solidFill>
                            <a:schemeClr val="lt1"/>
                          </a:solidFill>
                          <a:latin typeface="Segoe UI Light"/>
                        </a:defRPr>
                      </a:lvl4pPr>
                      <a:lvl5pPr marL="1828800" algn="l" defTabSz="914400" rtl="0" eaLnBrk="1" latinLnBrk="0" hangingPunct="1">
                        <a:defRPr sz="1800" b="1" kern="1200">
                          <a:solidFill>
                            <a:schemeClr val="lt1"/>
                          </a:solidFill>
                          <a:latin typeface="Segoe UI Light"/>
                        </a:defRPr>
                      </a:lvl5pPr>
                      <a:lvl6pPr marL="2286000" algn="l" defTabSz="914400" rtl="0" eaLnBrk="1" latinLnBrk="0" hangingPunct="1">
                        <a:defRPr sz="1800" b="1" kern="1200">
                          <a:solidFill>
                            <a:schemeClr val="lt1"/>
                          </a:solidFill>
                          <a:latin typeface="Segoe UI Light"/>
                        </a:defRPr>
                      </a:lvl6pPr>
                      <a:lvl7pPr marL="2743200" algn="l" defTabSz="914400" rtl="0" eaLnBrk="1" latinLnBrk="0" hangingPunct="1">
                        <a:defRPr sz="1800" b="1" kern="1200">
                          <a:solidFill>
                            <a:schemeClr val="lt1"/>
                          </a:solidFill>
                          <a:latin typeface="Segoe UI Light"/>
                        </a:defRPr>
                      </a:lvl7pPr>
                      <a:lvl8pPr marL="3200400" algn="l" defTabSz="914400" rtl="0" eaLnBrk="1" latinLnBrk="0" hangingPunct="1">
                        <a:defRPr sz="1800" b="1" kern="1200">
                          <a:solidFill>
                            <a:schemeClr val="lt1"/>
                          </a:solidFill>
                          <a:latin typeface="Segoe UI Light"/>
                        </a:defRPr>
                      </a:lvl8pPr>
                      <a:lvl9pPr marL="3657600" algn="l" defTabSz="914400" rtl="0" eaLnBrk="1" latinLnBrk="0" hangingPunct="1">
                        <a:defRPr sz="1800" b="1" kern="1200">
                          <a:solidFill>
                            <a:schemeClr val="lt1"/>
                          </a:solidFill>
                          <a:latin typeface="Segoe UI Light"/>
                        </a:defRPr>
                      </a:lvl9pPr>
                    </a:lstStyle>
                    <a:p>
                      <a:r>
                        <a:rPr lang="en-US" sz="1600" dirty="0">
                          <a:solidFill>
                            <a:srgbClr val="0000FF"/>
                          </a:solidFill>
                          <a:latin typeface="Consolas" panose="020B0609020204030204" pitchFamily="49" charset="0"/>
                        </a:rPr>
                        <a:t>https://localhost:5001/weatherforecast&gt; GET Chicago -h Accept=text/html</a:t>
                      </a:r>
                    </a:p>
                    <a:p>
                      <a:r>
                        <a:rPr lang="en-US" sz="1600" dirty="0">
                          <a:solidFill>
                            <a:srgbClr val="0000FF"/>
                          </a:solidFill>
                          <a:latin typeface="Consolas" panose="020B0609020204030204" pitchFamily="49" charset="0"/>
                        </a:rPr>
                        <a:t>HTTP/1.1 500 Internal Server Error</a:t>
                      </a:r>
                    </a:p>
                    <a:p>
                      <a:r>
                        <a:rPr lang="en-US" sz="1600" dirty="0">
                          <a:solidFill>
                            <a:srgbClr val="0000FF"/>
                          </a:solidFill>
                          <a:latin typeface="Consolas" panose="020B0609020204030204" pitchFamily="49" charset="0"/>
                        </a:rPr>
                        <a:t>Content-Type: text/html; charset=utf-8</a:t>
                      </a:r>
                    </a:p>
                    <a:p>
                      <a:r>
                        <a:rPr lang="en-US" sz="1600" dirty="0">
                          <a:solidFill>
                            <a:srgbClr val="0000FF"/>
                          </a:solidFill>
                          <a:latin typeface="Consolas" panose="020B0609020204030204" pitchFamily="49" charset="0"/>
                        </a:rPr>
                        <a:t>Date: Wed, 02 Oct 2019 02:07:06 GMT</a:t>
                      </a:r>
                    </a:p>
                    <a:p>
                      <a:r>
                        <a:rPr lang="en-US" sz="1600" dirty="0">
                          <a:solidFill>
                            <a:srgbClr val="0000FF"/>
                          </a:solidFill>
                          <a:latin typeface="Consolas" panose="020B0609020204030204" pitchFamily="49" charset="0"/>
                        </a:rPr>
                        <a:t>Server: Kestrel</a:t>
                      </a:r>
                    </a:p>
                    <a:p>
                      <a:r>
                        <a:rPr lang="en-US" sz="1600" dirty="0">
                          <a:solidFill>
                            <a:srgbClr val="0000FF"/>
                          </a:solidFill>
                          <a:latin typeface="Consolas" panose="020B0609020204030204" pitchFamily="49" charset="0"/>
                        </a:rPr>
                        <a:t>Transfer-Encoding: chunked</a:t>
                      </a:r>
                    </a:p>
                    <a:p>
                      <a:endParaRPr lang="en-US" sz="1600" dirty="0">
                        <a:solidFill>
                          <a:srgbClr val="0000FF"/>
                        </a:solidFill>
                        <a:latin typeface="Consolas" panose="020B0609020204030204" pitchFamily="49" charset="0"/>
                      </a:endParaRPr>
                    </a:p>
                    <a:p>
                      <a:r>
                        <a:rPr lang="en-US" sz="1600" dirty="0">
                          <a:solidFill>
                            <a:srgbClr val="0000FF"/>
                          </a:solidFill>
                          <a:latin typeface="Consolas" panose="020B0609020204030204" pitchFamily="49" charset="0"/>
                        </a:rPr>
                        <a:t>&lt;!DOCTYPE html []&gt;</a:t>
                      </a:r>
                    </a:p>
                    <a:p>
                      <a:r>
                        <a:rPr lang="en-US" sz="1600" dirty="0">
                          <a:solidFill>
                            <a:srgbClr val="0000FF"/>
                          </a:solidFill>
                          <a:latin typeface="Consolas" panose="020B0609020204030204" pitchFamily="49" charset="0"/>
                        </a:rPr>
                        <a:t>&lt;html </a:t>
                      </a:r>
                      <a:r>
                        <a:rPr lang="en-US" sz="1600" dirty="0" err="1">
                          <a:solidFill>
                            <a:srgbClr val="0000FF"/>
                          </a:solidFill>
                          <a:latin typeface="Consolas" panose="020B0609020204030204" pitchFamily="49" charset="0"/>
                        </a:rPr>
                        <a:t>lang</a:t>
                      </a:r>
                      <a:r>
                        <a:rPr lang="en-US" sz="1600" dirty="0">
                          <a:solidFill>
                            <a:srgbClr val="0000FF"/>
                          </a:solidFill>
                          <a:latin typeface="Consolas" panose="020B0609020204030204" pitchFamily="49" charset="0"/>
                        </a:rPr>
                        <a:t>="</a:t>
                      </a:r>
                      <a:r>
                        <a:rPr lang="en-US" sz="1600" dirty="0" err="1">
                          <a:solidFill>
                            <a:srgbClr val="0000FF"/>
                          </a:solidFill>
                          <a:latin typeface="Consolas" panose="020B0609020204030204" pitchFamily="49" charset="0"/>
                        </a:rPr>
                        <a:t>en</a:t>
                      </a:r>
                      <a:r>
                        <a:rPr lang="en-US" sz="1600" dirty="0">
                          <a:solidFill>
                            <a:srgbClr val="0000FF"/>
                          </a:solidFill>
                          <a:latin typeface="Consolas" panose="020B0609020204030204" pitchFamily="49" charset="0"/>
                        </a:rPr>
                        <a:t>" </a:t>
                      </a:r>
                      <a:r>
                        <a:rPr lang="en-US" sz="1600" dirty="0" err="1">
                          <a:solidFill>
                            <a:srgbClr val="0000FF"/>
                          </a:solidFill>
                          <a:latin typeface="Consolas" panose="020B0609020204030204" pitchFamily="49" charset="0"/>
                        </a:rPr>
                        <a:t>xmlns</a:t>
                      </a:r>
                      <a:r>
                        <a:rPr lang="en-US" sz="1600" dirty="0">
                          <a:solidFill>
                            <a:srgbClr val="0000FF"/>
                          </a:solidFill>
                          <a:latin typeface="Consolas" panose="020B0609020204030204" pitchFamily="49" charset="0"/>
                        </a:rPr>
                        <a:t>="http://www.w3.org/1999/xhtml"&gt;</a:t>
                      </a:r>
                    </a:p>
                    <a:p>
                      <a:r>
                        <a:rPr lang="en-US" sz="1600" dirty="0">
                          <a:solidFill>
                            <a:srgbClr val="0000FF"/>
                          </a:solidFill>
                          <a:latin typeface="Consolas" panose="020B0609020204030204" pitchFamily="49" charset="0"/>
                        </a:rPr>
                        <a:t>  &lt;head&gt;</a:t>
                      </a:r>
                    </a:p>
                    <a:p>
                      <a:r>
                        <a:rPr lang="en-US" sz="1600" dirty="0">
                          <a:solidFill>
                            <a:srgbClr val="0000FF"/>
                          </a:solidFill>
                          <a:latin typeface="Consolas" panose="020B0609020204030204" pitchFamily="49" charset="0"/>
                        </a:rPr>
                        <a:t>    &lt;meta charset="utf-8" /&gt;</a:t>
                      </a:r>
                    </a:p>
                    <a:p>
                      <a:r>
                        <a:rPr lang="en-US" sz="1600" dirty="0">
                          <a:solidFill>
                            <a:srgbClr val="0000FF"/>
                          </a:solidFill>
                          <a:latin typeface="Consolas" panose="020B0609020204030204" pitchFamily="49" charset="0"/>
                        </a:rPr>
                        <a:t>    &lt;title&gt;Internal Server Error&lt;/title&gt;</a:t>
                      </a:r>
                    </a:p>
                    <a:p>
                      <a:r>
                        <a:rPr lang="en-US" sz="1600" dirty="0">
                          <a:solidFill>
                            <a:srgbClr val="0000FF"/>
                          </a:solidFill>
                          <a:latin typeface="Consolas" panose="020B0609020204030204" pitchFamily="49" charset="0"/>
                        </a:rPr>
                        <a:t>    &lt;style&gt;</a:t>
                      </a:r>
                    </a:p>
                    <a:p>
                      <a:r>
                        <a:rPr lang="en-US" sz="1600" dirty="0">
                          <a:solidFill>
                            <a:srgbClr val="0000FF"/>
                          </a:solidFill>
                          <a:latin typeface="Consolas" panose="020B0609020204030204" pitchFamily="49" charset="0"/>
                        </a:rPr>
                        <a:t>            body {</a:t>
                      </a:r>
                    </a:p>
                    <a:p>
                      <a:r>
                        <a:rPr lang="en-US" sz="1600" dirty="0">
                          <a:solidFill>
                            <a:srgbClr val="0000FF"/>
                          </a:solidFill>
                          <a:latin typeface="Consolas" panose="020B0609020204030204" pitchFamily="49" charset="0"/>
                        </a:rPr>
                        <a:t>    font-family: 'Segoe UI', Tahoma, Arial, Helvetica, sans-serif;</a:t>
                      </a:r>
                    </a:p>
                    <a:p>
                      <a:r>
                        <a:rPr lang="en-US" sz="1600" dirty="0">
                          <a:solidFill>
                            <a:srgbClr val="0000FF"/>
                          </a:solidFill>
                          <a:latin typeface="Consolas" panose="020B0609020204030204" pitchFamily="49" charset="0"/>
                        </a:rPr>
                        <a:t>    font-size: .813em;</a:t>
                      </a:r>
                    </a:p>
                  </a:txBody>
                  <a:tcPr>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3473222697"/>
                  </a:ext>
                </a:extLst>
              </a:tr>
              <a:tr h="362274">
                <a:tc>
                  <a:txBody>
                    <a:bodyPr/>
                    <a:lstStyle/>
                    <a:p>
                      <a:endParaRPr lang="en-US" sz="1600" dirty="0">
                        <a:solidFill>
                          <a:srgbClr val="000000"/>
                        </a:solidFill>
                        <a:latin typeface="Consolas" panose="020B0609020204030204" pitchFamily="49" charset="0"/>
                      </a:endParaRPr>
                    </a:p>
                  </a:txBody>
                  <a:tcPr>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97062865"/>
                  </a:ext>
                </a:extLst>
              </a:tr>
            </a:tbl>
          </a:graphicData>
        </a:graphic>
      </p:graphicFrame>
      <p:sp>
        <p:nvSpPr>
          <p:cNvPr id="8" name="Rectangle 7">
            <a:extLst>
              <a:ext uri="{FF2B5EF4-FFF2-40B4-BE49-F238E27FC236}">
                <a16:creationId xmlns:a16="http://schemas.microsoft.com/office/drawing/2014/main" id="{4C97B6E7-EB3E-4FB8-9315-7B6EC6471E23}"/>
              </a:ext>
            </a:extLst>
          </p:cNvPr>
          <p:cNvSpPr/>
          <p:nvPr/>
        </p:nvSpPr>
        <p:spPr>
          <a:xfrm>
            <a:off x="3354806" y="1370995"/>
            <a:ext cx="1978891" cy="446567"/>
          </a:xfrm>
          <a:prstGeom prst="rect">
            <a:avLst/>
          </a:prstGeom>
          <a:solidFill>
            <a:schemeClr val="accent1"/>
          </a:solidFill>
          <a:ln w="6350" cap="flat" cmpd="sng" algn="ctr">
            <a:solidFill>
              <a:schemeClr val="bg1"/>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lang="en-US" b="1" kern="0" dirty="0" err="1">
                <a:solidFill>
                  <a:schemeClr val="bg1"/>
                </a:solidFill>
                <a:latin typeface="Segoe UI Light"/>
              </a:rPr>
              <a:t>cmd</a:t>
            </a:r>
            <a:r>
              <a:rPr lang="en-US" b="1" kern="0" dirty="0">
                <a:solidFill>
                  <a:schemeClr val="bg1"/>
                </a:solidFill>
                <a:latin typeface="Segoe UI Light"/>
              </a:rPr>
              <a:t> - </a:t>
            </a:r>
            <a:r>
              <a:rPr lang="en-US" b="1" kern="0" dirty="0" err="1">
                <a:solidFill>
                  <a:schemeClr val="bg1"/>
                </a:solidFill>
                <a:latin typeface="Segoe UI Light"/>
              </a:rPr>
              <a:t>httprepl</a:t>
            </a:r>
            <a:r>
              <a:rPr lang="en-US" b="1" kern="0" dirty="0">
                <a:solidFill>
                  <a:schemeClr val="bg1"/>
                </a:solidFill>
                <a:latin typeface="Segoe UI Light"/>
              </a:rPr>
              <a:t>    </a:t>
            </a:r>
            <a:endParaRPr kumimoji="0" lang="en-US" sz="1800" i="0" u="none" strike="noStrike" kern="0" cap="none" spc="0" normalizeH="0" baseline="0" noProof="0" dirty="0">
              <a:ln>
                <a:noFill/>
              </a:ln>
              <a:solidFill>
                <a:schemeClr val="bg1"/>
              </a:solidFill>
              <a:effectLst/>
              <a:uLnTx/>
              <a:uFillTx/>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B933A772-4FC9-4731-9A2E-D30B074C8C17}"/>
              </a:ext>
            </a:extLst>
          </p:cNvPr>
          <p:cNvSpPr/>
          <p:nvPr/>
        </p:nvSpPr>
        <p:spPr bwMode="auto">
          <a:xfrm>
            <a:off x="9164286" y="1755407"/>
            <a:ext cx="2241650" cy="446567"/>
          </a:xfrm>
          <a:prstGeom prst="rect">
            <a:avLst/>
          </a:prstGeom>
          <a:noFill/>
          <a:ln w="381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4485312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26" presetClass="emph" presetSubtype="0" fill="hold" grpId="1" nodeType="withEffect">
                                  <p:stCondLst>
                                    <p:cond delay="0"/>
                                  </p:stCondLst>
                                  <p:childTnLst>
                                    <p:animEffect transition="out" filter="fade">
                                      <p:cBhvr>
                                        <p:cTn id="8" dur="500" tmFilter="0, 0; .2, .5; .8, .5; 1, 0"/>
                                        <p:tgtEl>
                                          <p:spTgt spid="9"/>
                                        </p:tgtEl>
                                      </p:cBhvr>
                                    </p:animEffect>
                                    <p:animScale>
                                      <p:cBhvr>
                                        <p:cTn id="9" dur="250" autoRev="1"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B59DA8-289E-4014-856D-BBB188489147}"/>
              </a:ext>
            </a:extLst>
          </p:cNvPr>
          <p:cNvSpPr>
            <a:spLocks noGrp="1"/>
          </p:cNvSpPr>
          <p:nvPr>
            <p:ph type="body" sz="quarter" idx="10"/>
          </p:nvPr>
        </p:nvSpPr>
        <p:spPr>
          <a:xfrm>
            <a:off x="269239" y="1189177"/>
            <a:ext cx="11653523" cy="2718821"/>
          </a:xfrm>
        </p:spPr>
        <p:txBody>
          <a:bodyPr/>
          <a:lstStyle/>
          <a:p>
            <a:r>
              <a:rPr lang="en-US" dirty="0"/>
              <a:t>Contract-based RPC services</a:t>
            </a:r>
          </a:p>
          <a:p>
            <a:r>
              <a:rPr lang="en-US" dirty="0"/>
              <a:t>Messages sent/received via HTTP/2</a:t>
            </a:r>
          </a:p>
          <a:p>
            <a:r>
              <a:rPr lang="en-US" dirty="0"/>
              <a:t>Services &amp; messages defined with </a:t>
            </a:r>
            <a:r>
              <a:rPr lang="en-US" dirty="0" err="1"/>
              <a:t>Protobuf</a:t>
            </a:r>
            <a:endParaRPr lang="en-US" dirty="0"/>
          </a:p>
          <a:p>
            <a:r>
              <a:rPr lang="en-US" dirty="0"/>
              <a:t>Binary serialization</a:t>
            </a:r>
          </a:p>
        </p:txBody>
      </p:sp>
      <p:sp>
        <p:nvSpPr>
          <p:cNvPr id="3" name="Title 2">
            <a:extLst>
              <a:ext uri="{FF2B5EF4-FFF2-40B4-BE49-F238E27FC236}">
                <a16:creationId xmlns:a16="http://schemas.microsoft.com/office/drawing/2014/main" id="{6A0DE05F-17CB-4555-8453-8ADAF3852B5E}"/>
              </a:ext>
            </a:extLst>
          </p:cNvPr>
          <p:cNvSpPr>
            <a:spLocks noGrp="1"/>
          </p:cNvSpPr>
          <p:nvPr>
            <p:ph type="title"/>
          </p:nvPr>
        </p:nvSpPr>
        <p:spPr/>
        <p:txBody>
          <a:bodyPr/>
          <a:lstStyle/>
          <a:p>
            <a:r>
              <a:rPr lang="en-US" dirty="0" err="1"/>
              <a:t>gRPC</a:t>
            </a:r>
            <a:endParaRPr lang="en-US" dirty="0"/>
          </a:p>
        </p:txBody>
      </p:sp>
      <p:sp>
        <p:nvSpPr>
          <p:cNvPr id="4" name="Rectangle 3" descr="Repeat">
            <a:extLst>
              <a:ext uri="{FF2B5EF4-FFF2-40B4-BE49-F238E27FC236}">
                <a16:creationId xmlns:a16="http://schemas.microsoft.com/office/drawing/2014/main" id="{1B1ED86C-D73E-4FA4-9207-16FA7D32316E}"/>
              </a:ext>
            </a:extLst>
          </p:cNvPr>
          <p:cNvSpPr/>
          <p:nvPr/>
        </p:nvSpPr>
        <p:spPr>
          <a:xfrm>
            <a:off x="10829033" y="5581891"/>
            <a:ext cx="1150242" cy="1150242"/>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a:effectLst>
            <a:outerShdw blurRad="50800" dist="38100" dir="2700000" algn="tl" rotWithShape="0">
              <a:prstClr val="black">
                <a:alpha val="40000"/>
              </a:prstClr>
            </a:outerShdw>
          </a:effectLst>
        </p:spPr>
        <p:style>
          <a:lnRef idx="2">
            <a:scrgbClr r="0" g="0" b="0"/>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30629143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F4336CA-F27E-4096-8C5F-59F5FF433EAB}"/>
              </a:ext>
            </a:extLst>
          </p:cNvPr>
          <p:cNvGrpSpPr/>
          <p:nvPr/>
        </p:nvGrpSpPr>
        <p:grpSpPr>
          <a:xfrm>
            <a:off x="7724929" y="2536649"/>
            <a:ext cx="2822415" cy="2853609"/>
            <a:chOff x="7724929" y="3785344"/>
            <a:chExt cx="2822415" cy="2379947"/>
          </a:xfrm>
        </p:grpSpPr>
        <p:grpSp>
          <p:nvGrpSpPr>
            <p:cNvPr id="25" name="Group 24">
              <a:extLst>
                <a:ext uri="{FF2B5EF4-FFF2-40B4-BE49-F238E27FC236}">
                  <a16:creationId xmlns:a16="http://schemas.microsoft.com/office/drawing/2014/main" id="{79E88735-EB11-489E-8B5C-1EFED2CB1DCF}"/>
                </a:ext>
              </a:extLst>
            </p:cNvPr>
            <p:cNvGrpSpPr/>
            <p:nvPr/>
          </p:nvGrpSpPr>
          <p:grpSpPr>
            <a:xfrm>
              <a:off x="7724929" y="3785344"/>
              <a:ext cx="2822415" cy="2379947"/>
              <a:chOff x="7489548" y="1582078"/>
              <a:chExt cx="2770346" cy="4044770"/>
            </a:xfrm>
          </p:grpSpPr>
          <p:sp>
            <p:nvSpPr>
              <p:cNvPr id="32" name="Rectangle 31">
                <a:extLst>
                  <a:ext uri="{FF2B5EF4-FFF2-40B4-BE49-F238E27FC236}">
                    <a16:creationId xmlns:a16="http://schemas.microsoft.com/office/drawing/2014/main" id="{076D24D6-15AD-4FFD-9D8F-B000C316DF0F}"/>
                  </a:ext>
                </a:extLst>
              </p:cNvPr>
              <p:cNvSpPr/>
              <p:nvPr/>
            </p:nvSpPr>
            <p:spPr bwMode="auto">
              <a:xfrm>
                <a:off x="7489548" y="1582078"/>
                <a:ext cx="2770346" cy="4044770"/>
              </a:xfrm>
              <a:prstGeom prst="rect">
                <a:avLst/>
              </a:prstGeom>
              <a:solidFill>
                <a:schemeClr val="accent6"/>
              </a:solidFill>
              <a:ln w="25400" cap="flat" cmpd="sng" algn="ctr">
                <a:noFill/>
                <a:prstDash val="solid"/>
                <a:headEnd type="none" w="med" len="med"/>
                <a:tailEnd type="none" w="med" len="med"/>
              </a:ln>
              <a:effectLst/>
            </p:spPr>
            <p:txBody>
              <a:bodyPr vert="horz" wrap="square" lIns="730447" tIns="273919" rIns="89507" bIns="89511" numCol="1" rtlCol="0" anchor="t" anchorCtr="0" compatLnSpc="1">
                <a:prstTxWarp prst="textNoShape">
                  <a:avLst/>
                </a:prstTxWarp>
              </a:bodyPr>
              <a:lstStyle/>
              <a:p>
                <a:pPr marL="0" marR="0" lvl="0" indent="0" algn="l" defTabSz="912774" rtl="0" eaLnBrk="1" fontAlgn="auto" latinLnBrk="0" hangingPunct="1">
                  <a:lnSpc>
                    <a:spcPct val="100000"/>
                  </a:lnSpc>
                  <a:spcBef>
                    <a:spcPts val="0"/>
                  </a:spcBef>
                  <a:spcAft>
                    <a:spcPts val="0"/>
                  </a:spcAft>
                  <a:buClrTx/>
                  <a:buSzTx/>
                  <a:buFontTx/>
                  <a:buNone/>
                  <a:tabLst/>
                  <a:defRPr/>
                </a:pPr>
                <a:r>
                  <a:rPr kumimoji="0" lang="en-US" sz="2797" b="0" i="0" u="none" strike="noStrike" kern="1200" cap="none" spc="0" normalizeH="0" baseline="0" noProof="0">
                    <a:ln>
                      <a:noFill/>
                    </a:ln>
                    <a:gradFill>
                      <a:gsLst>
                        <a:gs pos="14679">
                          <a:srgbClr val="FFFFFF"/>
                        </a:gs>
                        <a:gs pos="38000">
                          <a:srgbClr val="FFFFFF"/>
                        </a:gs>
                      </a:gsLst>
                      <a:lin ang="5400000" scaled="1"/>
                    </a:gradFill>
                    <a:effectLst/>
                    <a:uLnTx/>
                    <a:uFillTx/>
                    <a:latin typeface="Segoe UI Light"/>
                    <a:ea typeface="+mn-ea"/>
                    <a:cs typeface="+mn-cs"/>
                  </a:rPr>
                  <a:t>  </a:t>
                </a:r>
              </a:p>
            </p:txBody>
          </p:sp>
          <p:sp>
            <p:nvSpPr>
              <p:cNvPr id="33" name="TextBox 32">
                <a:extLst>
                  <a:ext uri="{FF2B5EF4-FFF2-40B4-BE49-F238E27FC236}">
                    <a16:creationId xmlns:a16="http://schemas.microsoft.com/office/drawing/2014/main" id="{F2CF901A-1E8C-4717-B31B-2027EA8F2AD9}"/>
                  </a:ext>
                </a:extLst>
              </p:cNvPr>
              <p:cNvSpPr txBox="1"/>
              <p:nvPr/>
            </p:nvSpPr>
            <p:spPr>
              <a:xfrm>
                <a:off x="7489548" y="1582078"/>
                <a:ext cx="2770346" cy="578940"/>
              </a:xfrm>
              <a:prstGeom prst="rect">
                <a:avLst/>
              </a:prstGeom>
              <a:solidFill>
                <a:srgbClr val="000000">
                  <a:alpha val="10196"/>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73"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XAMARIN / MONO</a:t>
                </a:r>
              </a:p>
            </p:txBody>
          </p:sp>
        </p:grpSp>
        <p:sp>
          <p:nvSpPr>
            <p:cNvPr id="29" name="TextBox 28">
              <a:extLst>
                <a:ext uri="{FF2B5EF4-FFF2-40B4-BE49-F238E27FC236}">
                  <a16:creationId xmlns:a16="http://schemas.microsoft.com/office/drawing/2014/main" id="{92DB92F2-F886-45D6-99F0-5AB52403E6E7}"/>
                </a:ext>
              </a:extLst>
            </p:cNvPr>
            <p:cNvSpPr txBox="1"/>
            <p:nvPr/>
          </p:nvSpPr>
          <p:spPr>
            <a:xfrm>
              <a:off x="7761758" y="4106388"/>
              <a:ext cx="2743200" cy="631613"/>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Runtime</a:t>
              </a:r>
            </a:p>
          </p:txBody>
        </p:sp>
        <p:sp>
          <p:nvSpPr>
            <p:cNvPr id="31" name="TextBox 30">
              <a:extLst>
                <a:ext uri="{FF2B5EF4-FFF2-40B4-BE49-F238E27FC236}">
                  <a16:creationId xmlns:a16="http://schemas.microsoft.com/office/drawing/2014/main" id="{BDA25480-67CD-4393-A191-DF01D9E979D3}"/>
                </a:ext>
              </a:extLst>
            </p:cNvPr>
            <p:cNvSpPr txBox="1"/>
            <p:nvPr/>
          </p:nvSpPr>
          <p:spPr>
            <a:xfrm>
              <a:off x="7761758" y="4869764"/>
              <a:ext cx="2743200" cy="787097"/>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Mono Class Library</a:t>
              </a:r>
            </a:p>
          </p:txBody>
        </p:sp>
      </p:grpSp>
      <p:grpSp>
        <p:nvGrpSpPr>
          <p:cNvPr id="4" name="Group 3">
            <a:extLst>
              <a:ext uri="{FF2B5EF4-FFF2-40B4-BE49-F238E27FC236}">
                <a16:creationId xmlns:a16="http://schemas.microsoft.com/office/drawing/2014/main" id="{20D04021-C205-4FC8-A407-C57E977260F1}"/>
              </a:ext>
            </a:extLst>
          </p:cNvPr>
          <p:cNvGrpSpPr/>
          <p:nvPr/>
        </p:nvGrpSpPr>
        <p:grpSpPr>
          <a:xfrm>
            <a:off x="1828954" y="2535442"/>
            <a:ext cx="2827243" cy="2854816"/>
            <a:chOff x="1828954" y="3784137"/>
            <a:chExt cx="2827243" cy="2379949"/>
          </a:xfrm>
        </p:grpSpPr>
        <p:grpSp>
          <p:nvGrpSpPr>
            <p:cNvPr id="23" name="Group 22">
              <a:extLst>
                <a:ext uri="{FF2B5EF4-FFF2-40B4-BE49-F238E27FC236}">
                  <a16:creationId xmlns:a16="http://schemas.microsoft.com/office/drawing/2014/main" id="{BDD86885-A325-4F64-9B3B-7E336B31010E}"/>
                </a:ext>
              </a:extLst>
            </p:cNvPr>
            <p:cNvGrpSpPr/>
            <p:nvPr/>
          </p:nvGrpSpPr>
          <p:grpSpPr>
            <a:xfrm>
              <a:off x="1828954" y="3784137"/>
              <a:ext cx="2827243" cy="2379949"/>
              <a:chOff x="1719261" y="1582079"/>
              <a:chExt cx="2772058" cy="4044770"/>
            </a:xfrm>
          </p:grpSpPr>
          <p:sp>
            <p:nvSpPr>
              <p:cNvPr id="37" name="Rectangle 36">
                <a:extLst>
                  <a:ext uri="{FF2B5EF4-FFF2-40B4-BE49-F238E27FC236}">
                    <a16:creationId xmlns:a16="http://schemas.microsoft.com/office/drawing/2014/main" id="{0674C19F-0EAC-4FC8-8F59-AC3D4E50BADE}"/>
                  </a:ext>
                </a:extLst>
              </p:cNvPr>
              <p:cNvSpPr/>
              <p:nvPr/>
            </p:nvSpPr>
            <p:spPr bwMode="auto">
              <a:xfrm>
                <a:off x="1719261" y="1582079"/>
                <a:ext cx="2772058" cy="4044770"/>
              </a:xfrm>
              <a:prstGeom prst="rect">
                <a:avLst/>
              </a:prstGeom>
              <a:solidFill>
                <a:schemeClr val="accent1"/>
              </a:solidFill>
              <a:ln w="25400" cap="flat" cmpd="sng" algn="ctr">
                <a:noFill/>
                <a:prstDash val="solid"/>
                <a:headEnd type="none" w="med" len="med"/>
                <a:tailEnd type="none" w="med" len="med"/>
              </a:ln>
              <a:effectLst/>
            </p:spPr>
            <p:txBody>
              <a:bodyPr vert="horz" wrap="square" lIns="730447" tIns="273919" rIns="89507" bIns="89511" numCol="1" rtlCol="0" anchor="t" anchorCtr="0" compatLnSpc="1">
                <a:prstTxWarp prst="textNoShape">
                  <a:avLst/>
                </a:prstTxWarp>
              </a:bodyPr>
              <a:lstStyle/>
              <a:p>
                <a:pPr marL="0" marR="0" lvl="0" indent="0" algn="l" defTabSz="912774" rtl="0" eaLnBrk="1" fontAlgn="auto" latinLnBrk="0" hangingPunct="1">
                  <a:lnSpc>
                    <a:spcPct val="100000"/>
                  </a:lnSpc>
                  <a:spcBef>
                    <a:spcPts val="0"/>
                  </a:spcBef>
                  <a:spcAft>
                    <a:spcPts val="0"/>
                  </a:spcAft>
                  <a:buClrTx/>
                  <a:buSzTx/>
                  <a:buFontTx/>
                  <a:buNone/>
                  <a:tabLst/>
                  <a:defRPr/>
                </a:pPr>
                <a:r>
                  <a:rPr kumimoji="0" lang="en-US" sz="2797" b="0" i="0" u="none" strike="noStrike" kern="1200" cap="none" spc="0" normalizeH="0" baseline="0" noProof="0">
                    <a:ln>
                      <a:noFill/>
                    </a:ln>
                    <a:gradFill>
                      <a:gsLst>
                        <a:gs pos="14679">
                          <a:srgbClr val="FFFFFF"/>
                        </a:gs>
                        <a:gs pos="38000">
                          <a:srgbClr val="FFFFFF"/>
                        </a:gs>
                      </a:gsLst>
                      <a:lin ang="5400000" scaled="1"/>
                    </a:gradFill>
                    <a:effectLst/>
                    <a:uLnTx/>
                    <a:uFillTx/>
                    <a:latin typeface="Segoe UI Light"/>
                    <a:ea typeface="+mn-ea"/>
                    <a:cs typeface="+mn-cs"/>
                  </a:rPr>
                  <a:t>  </a:t>
                </a:r>
              </a:p>
            </p:txBody>
          </p:sp>
          <p:sp>
            <p:nvSpPr>
              <p:cNvPr id="40" name="TextBox 39">
                <a:extLst>
                  <a:ext uri="{FF2B5EF4-FFF2-40B4-BE49-F238E27FC236}">
                    <a16:creationId xmlns:a16="http://schemas.microsoft.com/office/drawing/2014/main" id="{40C5DC2E-F9B5-4412-A03E-244D3A69FD6B}"/>
                  </a:ext>
                </a:extLst>
              </p:cNvPr>
              <p:cNvSpPr txBox="1"/>
              <p:nvPr/>
            </p:nvSpPr>
            <p:spPr>
              <a:xfrm>
                <a:off x="1719261" y="1582079"/>
                <a:ext cx="2764594" cy="578940"/>
              </a:xfrm>
              <a:prstGeom prst="rect">
                <a:avLst/>
              </a:prstGeom>
              <a:solidFill>
                <a:srgbClr val="000000">
                  <a:alpha val="10196"/>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73"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.NET FRAMEWORK</a:t>
                </a:r>
              </a:p>
            </p:txBody>
          </p:sp>
        </p:grpSp>
        <p:sp>
          <p:nvSpPr>
            <p:cNvPr id="26" name="TextBox 25">
              <a:extLst>
                <a:ext uri="{FF2B5EF4-FFF2-40B4-BE49-F238E27FC236}">
                  <a16:creationId xmlns:a16="http://schemas.microsoft.com/office/drawing/2014/main" id="{7FFB0157-B1CA-4D80-816E-8FA6D8058A78}"/>
                </a:ext>
              </a:extLst>
            </p:cNvPr>
            <p:cNvSpPr txBox="1"/>
            <p:nvPr/>
          </p:nvSpPr>
          <p:spPr>
            <a:xfrm>
              <a:off x="1876168" y="4869766"/>
              <a:ext cx="2743200" cy="787097"/>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Base Class Library</a:t>
              </a:r>
            </a:p>
          </p:txBody>
        </p:sp>
        <p:sp>
          <p:nvSpPr>
            <p:cNvPr id="27" name="TextBox 26">
              <a:extLst>
                <a:ext uri="{FF2B5EF4-FFF2-40B4-BE49-F238E27FC236}">
                  <a16:creationId xmlns:a16="http://schemas.microsoft.com/office/drawing/2014/main" id="{8793C556-1283-43B0-87B9-995465E4DEA6}"/>
                </a:ext>
              </a:extLst>
            </p:cNvPr>
            <p:cNvSpPr txBox="1"/>
            <p:nvPr/>
          </p:nvSpPr>
          <p:spPr>
            <a:xfrm>
              <a:off x="1867168" y="4106391"/>
              <a:ext cx="2743200" cy="631612"/>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Runtime</a:t>
              </a:r>
            </a:p>
          </p:txBody>
        </p:sp>
      </p:grpSp>
      <p:grpSp>
        <p:nvGrpSpPr>
          <p:cNvPr id="5" name="Group 4">
            <a:extLst>
              <a:ext uri="{FF2B5EF4-FFF2-40B4-BE49-F238E27FC236}">
                <a16:creationId xmlns:a16="http://schemas.microsoft.com/office/drawing/2014/main" id="{08D4A35D-CCFB-4AC0-A964-1DE2E09F5BC9}"/>
              </a:ext>
            </a:extLst>
          </p:cNvPr>
          <p:cNvGrpSpPr/>
          <p:nvPr/>
        </p:nvGrpSpPr>
        <p:grpSpPr>
          <a:xfrm>
            <a:off x="4780274" y="2535442"/>
            <a:ext cx="2822415" cy="2379949"/>
            <a:chOff x="4773470" y="3784137"/>
            <a:chExt cx="2822415" cy="2379949"/>
          </a:xfrm>
        </p:grpSpPr>
        <p:sp>
          <p:nvSpPr>
            <p:cNvPr id="41" name="Rectangle 40">
              <a:extLst>
                <a:ext uri="{FF2B5EF4-FFF2-40B4-BE49-F238E27FC236}">
                  <a16:creationId xmlns:a16="http://schemas.microsoft.com/office/drawing/2014/main" id="{7C033D50-3E9B-4CA7-B027-8FB5B74660EA}"/>
                </a:ext>
              </a:extLst>
            </p:cNvPr>
            <p:cNvSpPr/>
            <p:nvPr/>
          </p:nvSpPr>
          <p:spPr bwMode="auto">
            <a:xfrm>
              <a:off x="4773470" y="3784137"/>
              <a:ext cx="2822415" cy="2379949"/>
            </a:xfrm>
            <a:prstGeom prst="rect">
              <a:avLst/>
            </a:prstGeom>
            <a:solidFill>
              <a:srgbClr val="512BD4"/>
            </a:solidFill>
            <a:ln w="25400" cap="flat" cmpd="sng" algn="ctr">
              <a:noFill/>
              <a:prstDash val="solid"/>
              <a:headEnd type="none" w="med" len="med"/>
              <a:tailEnd type="none" w="med" len="med"/>
            </a:ln>
            <a:effectLst/>
          </p:spPr>
          <p:txBody>
            <a:bodyPr vert="horz" wrap="square" lIns="730447" tIns="273919" rIns="89507" bIns="89511" numCol="1" rtlCol="0" anchor="t" anchorCtr="0" compatLnSpc="1">
              <a:prstTxWarp prst="textNoShape">
                <a:avLst/>
              </a:prstTxWarp>
            </a:bodyPr>
            <a:lstStyle/>
            <a:p>
              <a:pPr marL="0" marR="0" lvl="0" indent="0" algn="l" defTabSz="912774" rtl="0" eaLnBrk="1" fontAlgn="auto" latinLnBrk="0" hangingPunct="1">
                <a:lnSpc>
                  <a:spcPct val="100000"/>
                </a:lnSpc>
                <a:spcBef>
                  <a:spcPts val="0"/>
                </a:spcBef>
                <a:spcAft>
                  <a:spcPts val="0"/>
                </a:spcAft>
                <a:buClrTx/>
                <a:buSzTx/>
                <a:buFontTx/>
                <a:buNone/>
                <a:tabLst/>
                <a:defRPr/>
              </a:pPr>
              <a:r>
                <a:rPr kumimoji="0" lang="en-US" sz="2797" b="0" i="0" u="none" strike="noStrike" kern="1200" cap="none" spc="0" normalizeH="0" baseline="0" noProof="0">
                  <a:ln>
                    <a:noFill/>
                  </a:ln>
                  <a:gradFill>
                    <a:gsLst>
                      <a:gs pos="14679">
                        <a:srgbClr val="FFFFFF"/>
                      </a:gs>
                      <a:gs pos="38000">
                        <a:srgbClr val="FFFFFF"/>
                      </a:gs>
                    </a:gsLst>
                    <a:lin ang="5400000" scaled="1"/>
                  </a:gradFill>
                  <a:effectLst/>
                  <a:uLnTx/>
                  <a:uFillTx/>
                  <a:latin typeface="Segoe UI Light"/>
                  <a:ea typeface="+mn-ea"/>
                  <a:cs typeface="+mn-cs"/>
                </a:rPr>
                <a:t>  </a:t>
              </a:r>
            </a:p>
          </p:txBody>
        </p:sp>
        <p:sp>
          <p:nvSpPr>
            <p:cNvPr id="43" name="TextBox 42">
              <a:extLst>
                <a:ext uri="{FF2B5EF4-FFF2-40B4-BE49-F238E27FC236}">
                  <a16:creationId xmlns:a16="http://schemas.microsoft.com/office/drawing/2014/main" id="{791F6A64-4D7C-4ED4-9B10-AA18C7D04571}"/>
                </a:ext>
              </a:extLst>
            </p:cNvPr>
            <p:cNvSpPr txBox="1"/>
            <p:nvPr/>
          </p:nvSpPr>
          <p:spPr>
            <a:xfrm>
              <a:off x="4773470" y="3784137"/>
              <a:ext cx="2822415" cy="340649"/>
            </a:xfrm>
            <a:prstGeom prst="rect">
              <a:avLst/>
            </a:prstGeom>
            <a:solidFill>
              <a:srgbClr val="000000">
                <a:alpha val="10196"/>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73"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.NET</a:t>
              </a:r>
            </a:p>
          </p:txBody>
        </p:sp>
        <p:sp>
          <p:nvSpPr>
            <p:cNvPr id="44" name="TextBox 43">
              <a:extLst>
                <a:ext uri="{FF2B5EF4-FFF2-40B4-BE49-F238E27FC236}">
                  <a16:creationId xmlns:a16="http://schemas.microsoft.com/office/drawing/2014/main" id="{6B3833F4-C8CC-420D-9D41-970BAFBACBBA}"/>
                </a:ext>
              </a:extLst>
            </p:cNvPr>
            <p:cNvSpPr txBox="1"/>
            <p:nvPr/>
          </p:nvSpPr>
          <p:spPr>
            <a:xfrm>
              <a:off x="4810299" y="4105183"/>
              <a:ext cx="2743200" cy="606556"/>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Runtime</a:t>
              </a:r>
              <a:b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b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 (JIT &amp; Native)</a:t>
              </a:r>
            </a:p>
          </p:txBody>
        </p:sp>
        <p:sp>
          <p:nvSpPr>
            <p:cNvPr id="45" name="TextBox 44">
              <a:extLst>
                <a:ext uri="{FF2B5EF4-FFF2-40B4-BE49-F238E27FC236}">
                  <a16:creationId xmlns:a16="http://schemas.microsoft.com/office/drawing/2014/main" id="{1ACDB90F-4F30-4A1E-A0AA-3664440C92AB}"/>
                </a:ext>
              </a:extLst>
            </p:cNvPr>
            <p:cNvSpPr txBox="1"/>
            <p:nvPr/>
          </p:nvSpPr>
          <p:spPr>
            <a:xfrm>
              <a:off x="4810299" y="4868557"/>
              <a:ext cx="2743200" cy="787097"/>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One Base Class Library</a:t>
              </a:r>
            </a:p>
          </p:txBody>
        </p:sp>
      </p:grpSp>
      <p:grpSp>
        <p:nvGrpSpPr>
          <p:cNvPr id="3" name="Group 2">
            <a:extLst>
              <a:ext uri="{FF2B5EF4-FFF2-40B4-BE49-F238E27FC236}">
                <a16:creationId xmlns:a16="http://schemas.microsoft.com/office/drawing/2014/main" id="{06240AFE-6100-4F20-A64A-9A8835B07E62}"/>
              </a:ext>
            </a:extLst>
          </p:cNvPr>
          <p:cNvGrpSpPr/>
          <p:nvPr/>
        </p:nvGrpSpPr>
        <p:grpSpPr>
          <a:xfrm>
            <a:off x="4792367" y="2524597"/>
            <a:ext cx="2817909" cy="2865661"/>
            <a:chOff x="4782134" y="3784137"/>
            <a:chExt cx="2817909" cy="2379949"/>
          </a:xfrm>
        </p:grpSpPr>
        <p:grpSp>
          <p:nvGrpSpPr>
            <p:cNvPr id="24" name="Group 23">
              <a:extLst>
                <a:ext uri="{FF2B5EF4-FFF2-40B4-BE49-F238E27FC236}">
                  <a16:creationId xmlns:a16="http://schemas.microsoft.com/office/drawing/2014/main" id="{A6310453-7DD4-4682-8543-E001AB0484F0}"/>
                </a:ext>
              </a:extLst>
            </p:cNvPr>
            <p:cNvGrpSpPr/>
            <p:nvPr/>
          </p:nvGrpSpPr>
          <p:grpSpPr>
            <a:xfrm>
              <a:off x="4782134" y="3784137"/>
              <a:ext cx="2817909" cy="2379949"/>
              <a:chOff x="4604404" y="1582078"/>
              <a:chExt cx="2772059" cy="4044770"/>
            </a:xfrm>
          </p:grpSpPr>
          <p:sp>
            <p:nvSpPr>
              <p:cNvPr id="34" name="Rectangle 33">
                <a:extLst>
                  <a:ext uri="{FF2B5EF4-FFF2-40B4-BE49-F238E27FC236}">
                    <a16:creationId xmlns:a16="http://schemas.microsoft.com/office/drawing/2014/main" id="{AFD98DCA-4705-4870-B891-97DFD2C1F732}"/>
                  </a:ext>
                </a:extLst>
              </p:cNvPr>
              <p:cNvSpPr/>
              <p:nvPr/>
            </p:nvSpPr>
            <p:spPr bwMode="auto">
              <a:xfrm>
                <a:off x="4604404" y="1582078"/>
                <a:ext cx="2772058" cy="4044770"/>
              </a:xfrm>
              <a:prstGeom prst="rect">
                <a:avLst/>
              </a:prstGeom>
              <a:solidFill>
                <a:schemeClr val="accent3"/>
              </a:solidFill>
              <a:ln w="25400" cap="flat" cmpd="sng" algn="ctr">
                <a:noFill/>
                <a:prstDash val="solid"/>
                <a:headEnd type="none" w="med" len="med"/>
                <a:tailEnd type="none" w="med" len="med"/>
              </a:ln>
              <a:effectLst/>
            </p:spPr>
            <p:txBody>
              <a:bodyPr vert="horz" wrap="square" lIns="730447" tIns="273919" rIns="89507" bIns="89511" numCol="1" rtlCol="0" anchor="t" anchorCtr="0" compatLnSpc="1">
                <a:prstTxWarp prst="textNoShape">
                  <a:avLst/>
                </a:prstTxWarp>
              </a:bodyPr>
              <a:lstStyle/>
              <a:p>
                <a:pPr marL="0" marR="0" lvl="0" indent="0" algn="l" defTabSz="912774" rtl="0" eaLnBrk="1" fontAlgn="auto" latinLnBrk="0" hangingPunct="1">
                  <a:lnSpc>
                    <a:spcPct val="100000"/>
                  </a:lnSpc>
                  <a:spcBef>
                    <a:spcPts val="0"/>
                  </a:spcBef>
                  <a:spcAft>
                    <a:spcPts val="0"/>
                  </a:spcAft>
                  <a:buClrTx/>
                  <a:buSzTx/>
                  <a:buFontTx/>
                  <a:buNone/>
                  <a:tabLst/>
                  <a:defRPr/>
                </a:pPr>
                <a:r>
                  <a:rPr kumimoji="0" lang="en-US" sz="2797" b="0" i="0" u="none" strike="noStrike" kern="1200" cap="none" spc="0" normalizeH="0" baseline="0" noProof="0">
                    <a:ln>
                      <a:noFill/>
                    </a:ln>
                    <a:gradFill>
                      <a:gsLst>
                        <a:gs pos="14679">
                          <a:srgbClr val="FFFFFF"/>
                        </a:gs>
                        <a:gs pos="38000">
                          <a:srgbClr val="FFFFFF"/>
                        </a:gs>
                      </a:gsLst>
                      <a:lin ang="5400000" scaled="1"/>
                    </a:gradFill>
                    <a:effectLst/>
                    <a:uLnTx/>
                    <a:uFillTx/>
                    <a:latin typeface="Segoe UI Light"/>
                    <a:ea typeface="+mn-ea"/>
                    <a:cs typeface="+mn-cs"/>
                  </a:rPr>
                  <a:t>  </a:t>
                </a:r>
              </a:p>
            </p:txBody>
          </p:sp>
          <p:sp>
            <p:nvSpPr>
              <p:cNvPr id="35" name="TextBox 34">
                <a:extLst>
                  <a:ext uri="{FF2B5EF4-FFF2-40B4-BE49-F238E27FC236}">
                    <a16:creationId xmlns:a16="http://schemas.microsoft.com/office/drawing/2014/main" id="{99CCD92E-560F-4C54-8FB8-958510325B9E}"/>
                  </a:ext>
                </a:extLst>
              </p:cNvPr>
              <p:cNvSpPr txBox="1"/>
              <p:nvPr/>
            </p:nvSpPr>
            <p:spPr>
              <a:xfrm>
                <a:off x="4611869" y="1582078"/>
                <a:ext cx="2764594" cy="578940"/>
              </a:xfrm>
              <a:prstGeom prst="rect">
                <a:avLst/>
              </a:prstGeom>
              <a:solidFill>
                <a:srgbClr val="000000">
                  <a:alpha val="10196"/>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73"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.NET CORE</a:t>
                </a:r>
              </a:p>
            </p:txBody>
          </p:sp>
        </p:grpSp>
        <p:sp>
          <p:nvSpPr>
            <p:cNvPr id="28" name="TextBox 27">
              <a:extLst>
                <a:ext uri="{FF2B5EF4-FFF2-40B4-BE49-F238E27FC236}">
                  <a16:creationId xmlns:a16="http://schemas.microsoft.com/office/drawing/2014/main" id="{5676C1D5-7740-4858-8A20-498D6E275874}"/>
                </a:ext>
              </a:extLst>
            </p:cNvPr>
            <p:cNvSpPr txBox="1"/>
            <p:nvPr/>
          </p:nvSpPr>
          <p:spPr>
            <a:xfrm>
              <a:off x="4816549" y="4106389"/>
              <a:ext cx="2743200" cy="631613"/>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Runtime</a:t>
              </a:r>
            </a:p>
          </p:txBody>
        </p:sp>
        <p:sp>
          <p:nvSpPr>
            <p:cNvPr id="30" name="TextBox 29">
              <a:extLst>
                <a:ext uri="{FF2B5EF4-FFF2-40B4-BE49-F238E27FC236}">
                  <a16:creationId xmlns:a16="http://schemas.microsoft.com/office/drawing/2014/main" id="{B882AD04-100F-4C9C-B34D-0F6D4F4E2889}"/>
                </a:ext>
              </a:extLst>
            </p:cNvPr>
            <p:cNvSpPr txBox="1"/>
            <p:nvPr/>
          </p:nvSpPr>
          <p:spPr>
            <a:xfrm>
              <a:off x="4816549" y="4869765"/>
              <a:ext cx="2743200" cy="787097"/>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Core Library</a:t>
              </a:r>
            </a:p>
          </p:txBody>
        </p:sp>
      </p:grpSp>
      <p:sp>
        <p:nvSpPr>
          <p:cNvPr id="52" name="TextBox 51">
            <a:extLst>
              <a:ext uri="{FF2B5EF4-FFF2-40B4-BE49-F238E27FC236}">
                <a16:creationId xmlns:a16="http://schemas.microsoft.com/office/drawing/2014/main" id="{C289ADBF-71E7-4AFE-9ED9-A03757558A70}"/>
              </a:ext>
            </a:extLst>
          </p:cNvPr>
          <p:cNvSpPr txBox="1"/>
          <p:nvPr/>
        </p:nvSpPr>
        <p:spPr>
          <a:xfrm>
            <a:off x="1839187" y="4779517"/>
            <a:ext cx="8718390" cy="629003"/>
          </a:xfrm>
          <a:prstGeom prst="rect">
            <a:avLst/>
          </a:prstGeom>
          <a:solidFill>
            <a:srgbClr val="5C2D91"/>
          </a:solidFill>
        </p:spPr>
        <p:txBody>
          <a:bodyPr wrap="square" t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endParaRPr>
          </a:p>
        </p:txBody>
      </p:sp>
      <p:sp>
        <p:nvSpPr>
          <p:cNvPr id="60" name="TextBox 59">
            <a:extLst>
              <a:ext uri="{FF2B5EF4-FFF2-40B4-BE49-F238E27FC236}">
                <a16:creationId xmlns:a16="http://schemas.microsoft.com/office/drawing/2014/main" id="{6F1E0997-A3EE-4991-B45D-27CE7BFB84C8}"/>
              </a:ext>
            </a:extLst>
          </p:cNvPr>
          <p:cNvSpPr txBox="1"/>
          <p:nvPr/>
        </p:nvSpPr>
        <p:spPr>
          <a:xfrm>
            <a:off x="4770850" y="4792248"/>
            <a:ext cx="2831837" cy="598009"/>
          </a:xfrm>
          <a:prstGeom prst="rect">
            <a:avLst/>
          </a:prstGeom>
          <a:solidFill>
            <a:srgbClr val="5C2D91"/>
          </a:solidFill>
        </p:spPr>
        <p:txBody>
          <a:bodyPr wrap="square" t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737373">
                    <a:lumMod val="40000"/>
                    <a:lumOff val="60000"/>
                  </a:srgbClr>
                </a:solidFill>
                <a:effectLst/>
                <a:uLnTx/>
                <a:uFillTx/>
                <a:latin typeface="Segoe UI Semibold" panose="020B0702040204020203" pitchFamily="34" charset="0"/>
                <a:ea typeface="+mn-ea"/>
                <a:cs typeface="Segoe UI Semibold" panose="020B0702040204020203" pitchFamily="34" charset="0"/>
              </a:rPr>
              <a:t>.NET STANDARD</a:t>
            </a:r>
          </a:p>
        </p:txBody>
      </p:sp>
      <p:sp>
        <p:nvSpPr>
          <p:cNvPr id="54" name="Title 2">
            <a:extLst>
              <a:ext uri="{FF2B5EF4-FFF2-40B4-BE49-F238E27FC236}">
                <a16:creationId xmlns:a16="http://schemas.microsoft.com/office/drawing/2014/main" id="{CDAD8543-D3CB-44D0-BDDE-22D651AF2F84}"/>
              </a:ext>
            </a:extLst>
          </p:cNvPr>
          <p:cNvSpPr>
            <a:spLocks noGrp="1"/>
          </p:cNvSpPr>
          <p:nvPr>
            <p:ph type="title"/>
          </p:nvPr>
        </p:nvSpPr>
        <p:spPr>
          <a:xfrm>
            <a:off x="588263" y="511198"/>
            <a:ext cx="11018520" cy="615553"/>
          </a:xfrm>
        </p:spPr>
        <p:txBody>
          <a:bodyPr/>
          <a:lstStyle/>
          <a:p>
            <a:pPr algn="ctr"/>
            <a:r>
              <a:rPr lang="en-US" sz="6600" b="1">
                <a:latin typeface="+mn-lt"/>
                <a:cs typeface="Segoe UI"/>
              </a:rPr>
              <a:t>.NET 5</a:t>
            </a:r>
          </a:p>
        </p:txBody>
      </p:sp>
      <p:sp>
        <p:nvSpPr>
          <p:cNvPr id="46" name="Title 6">
            <a:extLst>
              <a:ext uri="{FF2B5EF4-FFF2-40B4-BE49-F238E27FC236}">
                <a16:creationId xmlns:a16="http://schemas.microsoft.com/office/drawing/2014/main" id="{8235AE60-7A0B-4C47-80FD-B66640636BB9}"/>
              </a:ext>
            </a:extLst>
          </p:cNvPr>
          <p:cNvSpPr txBox="1">
            <a:spLocks/>
          </p:cNvSpPr>
          <p:nvPr/>
        </p:nvSpPr>
        <p:spPr>
          <a:xfrm>
            <a:off x="269240" y="505815"/>
            <a:ext cx="1165584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sz="6600" b="1">
                <a:latin typeface="+mn-lt"/>
              </a:rPr>
              <a:t>.NET</a:t>
            </a:r>
          </a:p>
        </p:txBody>
      </p:sp>
    </p:spTree>
    <p:extLst>
      <p:ext uri="{BB962C8B-B14F-4D97-AF65-F5344CB8AC3E}">
        <p14:creationId xmlns:p14="http://schemas.microsoft.com/office/powerpoint/2010/main" val="295032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afterEffect">
                                  <p:stCondLst>
                                    <p:cond delay="0"/>
                                  </p:stCondLst>
                                  <p:childTnLst>
                                    <p:animEffect transition="out" filter="fade">
                                      <p:cBhvr>
                                        <p:cTn id="6" dur="500"/>
                                        <p:tgtEl>
                                          <p:spTgt spid="52"/>
                                        </p:tgtEl>
                                      </p:cBhvr>
                                    </p:animEffect>
                                    <p:set>
                                      <p:cBhvr>
                                        <p:cTn id="7" dur="1" fill="hold">
                                          <p:stCondLst>
                                            <p:cond delay="499"/>
                                          </p:stCondLst>
                                        </p:cTn>
                                        <p:tgtEl>
                                          <p:spTgt spid="52"/>
                                        </p:tgtEl>
                                        <p:attrNameLst>
                                          <p:attrName>style.visibility</p:attrName>
                                        </p:attrNameLst>
                                      </p:cBhvr>
                                      <p:to>
                                        <p:strVal val="hidden"/>
                                      </p:to>
                                    </p:set>
                                  </p:childTnLst>
                                </p:cTn>
                              </p:par>
                              <p:par>
                                <p:cTn id="8" presetID="42" presetClass="path" presetSubtype="0" accel="50000" decel="50000" fill="hold" nodeType="withEffect">
                                  <p:stCondLst>
                                    <p:cond delay="0"/>
                                  </p:stCondLst>
                                  <p:childTnLst>
                                    <p:animMotion origin="layout" path="M 4.58333E-6 -1.48148E-6 L 0.24218 -0.00023 " pathEditMode="relative" rAng="0" ptsTypes="AA">
                                      <p:cBhvr>
                                        <p:cTn id="9" dur="2000" fill="hold"/>
                                        <p:tgtEl>
                                          <p:spTgt spid="4"/>
                                        </p:tgtEl>
                                        <p:attrNameLst>
                                          <p:attrName>ppt_x</p:attrName>
                                          <p:attrName>ppt_y</p:attrName>
                                        </p:attrNameLst>
                                      </p:cBhvr>
                                      <p:rCtr x="12109" y="-23"/>
                                    </p:animMotion>
                                  </p:childTnLst>
                                </p:cTn>
                              </p:par>
                              <p:par>
                                <p:cTn id="10" presetID="42" presetClass="path" presetSubtype="0" accel="50000" decel="50000" fill="hold" nodeType="withEffect">
                                  <p:stCondLst>
                                    <p:cond delay="0"/>
                                  </p:stCondLst>
                                  <p:childTnLst>
                                    <p:animMotion origin="layout" path="M 1.04167E-6 -2.96296E-6 L -0.24128 -2.96296E-6 " pathEditMode="relative" rAng="0" ptsTypes="AA">
                                      <p:cBhvr>
                                        <p:cTn id="11" dur="2000" fill="hold"/>
                                        <p:tgtEl>
                                          <p:spTgt spid="2"/>
                                        </p:tgtEl>
                                        <p:attrNameLst>
                                          <p:attrName>ppt_x</p:attrName>
                                          <p:attrName>ppt_y</p:attrName>
                                        </p:attrNameLst>
                                      </p:cBhvr>
                                      <p:rCtr x="-12070" y="0"/>
                                    </p:animMotion>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fade">
                                      <p:cBhvr>
                                        <p:cTn id="15" dur="500"/>
                                        <p:tgtEl>
                                          <p:spTgt spid="54"/>
                                        </p:tgtEl>
                                      </p:cBhvr>
                                    </p:animEffect>
                                  </p:childTnLst>
                                </p:cTn>
                              </p:par>
                              <p:par>
                                <p:cTn id="16" presetID="10" presetClass="exit" presetSubtype="0" fill="hold" grpId="0" nodeType="withEffect">
                                  <p:stCondLst>
                                    <p:cond delay="0"/>
                                  </p:stCondLst>
                                  <p:childTnLst>
                                    <p:animEffect transition="out" filter="fade">
                                      <p:cBhvr>
                                        <p:cTn id="17" dur="500"/>
                                        <p:tgtEl>
                                          <p:spTgt spid="46"/>
                                        </p:tgtEl>
                                      </p:cBhvr>
                                    </p:animEffect>
                                    <p:set>
                                      <p:cBhvr>
                                        <p:cTn id="18" dur="1" fill="hold">
                                          <p:stCondLst>
                                            <p:cond delay="499"/>
                                          </p:stCondLst>
                                        </p:cTn>
                                        <p:tgtEl>
                                          <p:spTgt spid="46"/>
                                        </p:tgtEl>
                                        <p:attrNameLst>
                                          <p:attrName>style.visibility</p:attrName>
                                        </p:attrNameLst>
                                      </p:cBhvr>
                                      <p:to>
                                        <p:strVal val="hidden"/>
                                      </p:to>
                                    </p:set>
                                  </p:childTnLst>
                                </p:cTn>
                              </p:par>
                            </p:childTnLst>
                          </p:cTn>
                        </p:par>
                        <p:par>
                          <p:cTn id="19" fill="hold">
                            <p:stCondLst>
                              <p:cond delay="2500"/>
                            </p:stCondLst>
                            <p:childTnLst>
                              <p:par>
                                <p:cTn id="20" presetID="10" presetClass="entr" presetSubtype="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childTnLst>
                                </p:cTn>
                              </p:par>
                              <p:par>
                                <p:cTn id="23" presetID="10" presetClass="exit" presetSubtype="0" fill="hold" nodeType="withEffect">
                                  <p:stCondLst>
                                    <p:cond delay="0"/>
                                  </p:stCondLst>
                                  <p:childTnLst>
                                    <p:animEffect transition="out" filter="fade">
                                      <p:cBhvr>
                                        <p:cTn id="24" dur="500"/>
                                        <p:tgtEl>
                                          <p:spTgt spid="3"/>
                                        </p:tgtEl>
                                      </p:cBhvr>
                                    </p:animEffect>
                                    <p:set>
                                      <p:cBhvr>
                                        <p:cTn id="25" dur="1" fill="hold">
                                          <p:stCondLst>
                                            <p:cond delay="499"/>
                                          </p:stCondLst>
                                        </p:cTn>
                                        <p:tgtEl>
                                          <p:spTgt spid="3"/>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4"/>
                                        </p:tgtEl>
                                      </p:cBhvr>
                                    </p:animEffect>
                                    <p:set>
                                      <p:cBhvr>
                                        <p:cTn id="28" dur="1" fill="hold">
                                          <p:stCondLst>
                                            <p:cond delay="499"/>
                                          </p:stCondLst>
                                        </p:cTn>
                                        <p:tgtEl>
                                          <p:spTgt spid="4"/>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2"/>
                                        </p:tgtEl>
                                      </p:cBhvr>
                                    </p:animEffect>
                                    <p:set>
                                      <p:cBhvr>
                                        <p:cTn id="31"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4" grpId="0"/>
      <p:bldP spid="4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AE3E37F-1BDC-4D85-A727-04C9469BE69D}"/>
              </a:ext>
            </a:extLst>
          </p:cNvPr>
          <p:cNvSpPr>
            <a:spLocks noGrp="1"/>
          </p:cNvSpPr>
          <p:nvPr>
            <p:ph type="body" sz="quarter" idx="10"/>
          </p:nvPr>
        </p:nvSpPr>
        <p:spPr/>
        <p:txBody>
          <a:bodyPr/>
          <a:lstStyle/>
          <a:p>
            <a:endParaRPr lang="en-US"/>
          </a:p>
        </p:txBody>
      </p:sp>
      <p:sp>
        <p:nvSpPr>
          <p:cNvPr id="3" name="Title 2">
            <a:extLst>
              <a:ext uri="{FF2B5EF4-FFF2-40B4-BE49-F238E27FC236}">
                <a16:creationId xmlns:a16="http://schemas.microsoft.com/office/drawing/2014/main" id="{3AD40945-7137-4CD0-806E-2E84443AE3C9}"/>
              </a:ext>
            </a:extLst>
          </p:cNvPr>
          <p:cNvSpPr>
            <a:spLocks noGrp="1"/>
          </p:cNvSpPr>
          <p:nvPr>
            <p:ph type="title"/>
          </p:nvPr>
        </p:nvSpPr>
        <p:spPr/>
        <p:txBody>
          <a:bodyPr/>
          <a:lstStyle/>
          <a:p>
            <a:r>
              <a:rPr lang="en-US" dirty="0"/>
              <a:t>Worker services</a:t>
            </a:r>
          </a:p>
        </p:txBody>
      </p:sp>
      <p:sp>
        <p:nvSpPr>
          <p:cNvPr id="4" name="Rectangle 3" descr="Gears">
            <a:extLst>
              <a:ext uri="{FF2B5EF4-FFF2-40B4-BE49-F238E27FC236}">
                <a16:creationId xmlns:a16="http://schemas.microsoft.com/office/drawing/2014/main" id="{F34E135E-7584-4410-81A1-DD52AF042DF8}"/>
              </a:ext>
            </a:extLst>
          </p:cNvPr>
          <p:cNvSpPr/>
          <p:nvPr/>
        </p:nvSpPr>
        <p:spPr>
          <a:xfrm>
            <a:off x="11011596" y="5668823"/>
            <a:ext cx="1150242" cy="1150242"/>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a:effectLst>
            <a:outerShdw blurRad="50800" dist="38100" dir="2700000" algn="tl" rotWithShape="0">
              <a:prstClr val="black">
                <a:alpha val="40000"/>
              </a:prstClr>
            </a:outerShdw>
          </a:effectLst>
        </p:spPr>
        <p:style>
          <a:lnRef idx="2">
            <a:scrgbClr r="0" g="0" b="0"/>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130941002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54F6B1-9A29-47D2-8AA6-EA9FFD02BA9D}"/>
              </a:ext>
            </a:extLst>
          </p:cNvPr>
          <p:cNvSpPr>
            <a:spLocks noGrp="1"/>
          </p:cNvSpPr>
          <p:nvPr>
            <p:ph type="body" sz="quarter" idx="10"/>
          </p:nvPr>
        </p:nvSpPr>
        <p:spPr/>
        <p:txBody>
          <a:bodyPr/>
          <a:lstStyle/>
          <a:p>
            <a:endParaRPr lang="en-US" dirty="0"/>
          </a:p>
        </p:txBody>
      </p:sp>
      <p:sp>
        <p:nvSpPr>
          <p:cNvPr id="3" name="Title 2">
            <a:extLst>
              <a:ext uri="{FF2B5EF4-FFF2-40B4-BE49-F238E27FC236}">
                <a16:creationId xmlns:a16="http://schemas.microsoft.com/office/drawing/2014/main" id="{4D6FEFBB-5DFC-4490-BA6A-1BC45DEA5EC8}"/>
              </a:ext>
            </a:extLst>
          </p:cNvPr>
          <p:cNvSpPr>
            <a:spLocks noGrp="1"/>
          </p:cNvSpPr>
          <p:nvPr>
            <p:ph type="title"/>
          </p:nvPr>
        </p:nvSpPr>
        <p:spPr/>
        <p:txBody>
          <a:bodyPr/>
          <a:lstStyle/>
          <a:p>
            <a:r>
              <a:rPr lang="en-US" dirty="0" err="1"/>
              <a:t>SignalR</a:t>
            </a:r>
            <a:r>
              <a:rPr lang="en-US" dirty="0"/>
              <a:t> automatic reconnects</a:t>
            </a:r>
          </a:p>
        </p:txBody>
      </p:sp>
      <p:pic>
        <p:nvPicPr>
          <p:cNvPr id="5" name="Graphic 4">
            <a:extLst>
              <a:ext uri="{FF2B5EF4-FFF2-40B4-BE49-F238E27FC236}">
                <a16:creationId xmlns:a16="http://schemas.microsoft.com/office/drawing/2014/main" id="{E8F9C3F9-037B-4FB0-83A0-65382BB1C3C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58758" y="5668823"/>
            <a:ext cx="1020517" cy="102051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130935991"/>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9185267-2143-48CE-9B03-19683FC5F15B}"/>
              </a:ext>
            </a:extLst>
          </p:cNvPr>
          <p:cNvSpPr>
            <a:spLocks noGrp="1"/>
          </p:cNvSpPr>
          <p:nvPr>
            <p:ph type="body" sz="quarter" idx="10"/>
          </p:nvPr>
        </p:nvSpPr>
        <p:spPr>
          <a:xfrm>
            <a:off x="269239" y="1189177"/>
            <a:ext cx="11653523" cy="5373651"/>
          </a:xfrm>
        </p:spPr>
        <p:txBody>
          <a:bodyPr/>
          <a:lstStyle/>
          <a:p>
            <a:r>
              <a:rPr lang="en-US" dirty="0"/>
              <a:t>dotnet --roll-forward &lt;setting&gt;</a:t>
            </a:r>
          </a:p>
          <a:p>
            <a:endParaRPr lang="en-US" dirty="0"/>
          </a:p>
          <a:p>
            <a:r>
              <a:rPr lang="en-US" dirty="0" err="1"/>
              <a:t>LatestPatch</a:t>
            </a:r>
            <a:endParaRPr lang="en-US" dirty="0"/>
          </a:p>
          <a:p>
            <a:r>
              <a:rPr lang="en-US" dirty="0"/>
              <a:t>Minor</a:t>
            </a:r>
          </a:p>
          <a:p>
            <a:r>
              <a:rPr lang="en-US" dirty="0" err="1"/>
              <a:t>LatestMinor</a:t>
            </a:r>
            <a:endParaRPr lang="en-US" dirty="0"/>
          </a:p>
          <a:p>
            <a:r>
              <a:rPr lang="en-US" dirty="0"/>
              <a:t>Major</a:t>
            </a:r>
          </a:p>
          <a:p>
            <a:r>
              <a:rPr lang="en-US" dirty="0" err="1"/>
              <a:t>LatestMajor</a:t>
            </a:r>
            <a:endParaRPr lang="en-US" dirty="0"/>
          </a:p>
          <a:p>
            <a:r>
              <a:rPr lang="en-US" dirty="0"/>
              <a:t>Disable</a:t>
            </a:r>
          </a:p>
        </p:txBody>
      </p:sp>
      <p:sp>
        <p:nvSpPr>
          <p:cNvPr id="3" name="Title 2">
            <a:extLst>
              <a:ext uri="{FF2B5EF4-FFF2-40B4-BE49-F238E27FC236}">
                <a16:creationId xmlns:a16="http://schemas.microsoft.com/office/drawing/2014/main" id="{D0B18EAB-D86E-4B2E-B6E3-B3C32EEC45B9}"/>
              </a:ext>
            </a:extLst>
          </p:cNvPr>
          <p:cNvSpPr>
            <a:spLocks noGrp="1"/>
          </p:cNvSpPr>
          <p:nvPr>
            <p:ph type="title"/>
          </p:nvPr>
        </p:nvSpPr>
        <p:spPr/>
        <p:txBody>
          <a:bodyPr/>
          <a:lstStyle/>
          <a:p>
            <a:r>
              <a:rPr lang="en-US" dirty="0" err="1"/>
              <a:t>global.json</a:t>
            </a:r>
            <a:r>
              <a:rPr lang="en-US" dirty="0"/>
              <a:t> enhancements</a:t>
            </a:r>
          </a:p>
        </p:txBody>
      </p:sp>
    </p:spTree>
    <p:extLst>
      <p:ext uri="{BB962C8B-B14F-4D97-AF65-F5344CB8AC3E}">
        <p14:creationId xmlns:p14="http://schemas.microsoft.com/office/powerpoint/2010/main" val="240824657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6756-4ECC-4563-9847-79578B809B5C}"/>
              </a:ext>
            </a:extLst>
          </p:cNvPr>
          <p:cNvSpPr>
            <a:spLocks noGrp="1"/>
          </p:cNvSpPr>
          <p:nvPr>
            <p:ph type="title"/>
          </p:nvPr>
        </p:nvSpPr>
        <p:spPr>
          <a:xfrm>
            <a:off x="1285498" y="2881341"/>
            <a:ext cx="10010687" cy="1015663"/>
          </a:xfrm>
        </p:spPr>
        <p:txBody>
          <a:bodyPr/>
          <a:lstStyle/>
          <a:p>
            <a:r>
              <a:rPr lang="en-US" dirty="0" err="1"/>
              <a:t>Blazor</a:t>
            </a:r>
            <a:r>
              <a:rPr lang="en-US" dirty="0"/>
              <a:t> + </a:t>
            </a:r>
            <a:r>
              <a:rPr lang="en-US" dirty="0" err="1"/>
              <a:t>gRPC</a:t>
            </a:r>
            <a:r>
              <a:rPr lang="en-US" dirty="0"/>
              <a:t> + </a:t>
            </a:r>
            <a:r>
              <a:rPr lang="en-US" dirty="0" err="1"/>
              <a:t>SignalR</a:t>
            </a:r>
            <a:endParaRPr lang="en-US" dirty="0"/>
          </a:p>
        </p:txBody>
      </p:sp>
      <p:sp>
        <p:nvSpPr>
          <p:cNvPr id="3" name="Rectangle: Rounded Corners 2">
            <a:extLst>
              <a:ext uri="{FF2B5EF4-FFF2-40B4-BE49-F238E27FC236}">
                <a16:creationId xmlns:a16="http://schemas.microsoft.com/office/drawing/2014/main" id="{4E749F09-B4DD-42E3-8014-750D4678565D}"/>
              </a:ext>
            </a:extLst>
          </p:cNvPr>
          <p:cNvSpPr/>
          <p:nvPr/>
        </p:nvSpPr>
        <p:spPr bwMode="auto">
          <a:xfrm>
            <a:off x="1479808" y="2299524"/>
            <a:ext cx="1743452" cy="384048"/>
          </a:xfrm>
          <a:prstGeom prst="roundRect">
            <a:avLst>
              <a:gd name="adj" fmla="val 26320"/>
            </a:avLst>
          </a:prstGeom>
          <a:solidFill>
            <a:schemeClr val="accent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500" b="1" i="0" u="none" strike="noStrike" kern="1200" cap="none" spc="200" normalizeH="0" baseline="0" noProof="0">
                <a:ln>
                  <a:noFill/>
                </a:ln>
                <a:gradFill>
                  <a:gsLst>
                    <a:gs pos="0">
                      <a:srgbClr val="002050"/>
                    </a:gs>
                    <a:gs pos="100000">
                      <a:srgbClr val="002050"/>
                    </a:gs>
                  </a:gsLst>
                  <a:lin ang="5400000" scaled="0"/>
                </a:gradFill>
                <a:effectLst/>
                <a:uLnTx/>
                <a:uFillTx/>
                <a:latin typeface="Segoe UI"/>
                <a:ea typeface="+mn-ea"/>
                <a:cs typeface="Segoe UI" pitchFamily="34" charset="0"/>
              </a:rPr>
              <a:t>DEMO</a:t>
            </a:r>
          </a:p>
        </p:txBody>
      </p:sp>
    </p:spTree>
    <p:extLst>
      <p:ext uri="{BB962C8B-B14F-4D97-AF65-F5344CB8AC3E}">
        <p14:creationId xmlns:p14="http://schemas.microsoft.com/office/powerpoint/2010/main" val="28590711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03F7DD0-6116-4AC7-BB8A-5C55ADF3D471}"/>
              </a:ext>
            </a:extLst>
          </p:cNvPr>
          <p:cNvSpPr>
            <a:spLocks noGrp="1"/>
          </p:cNvSpPr>
          <p:nvPr>
            <p:ph type="body" sz="quarter" idx="10"/>
          </p:nvPr>
        </p:nvSpPr>
        <p:spPr>
          <a:xfrm>
            <a:off x="269239" y="1189177"/>
            <a:ext cx="11653523" cy="4961358"/>
          </a:xfrm>
        </p:spPr>
        <p:txBody>
          <a:bodyPr/>
          <a:lstStyle/>
          <a:p>
            <a:pPr marL="0" indent="0">
              <a:buNone/>
            </a:pPr>
            <a:r>
              <a:rPr lang="en-US" sz="3200" b="1" dirty="0"/>
              <a:t>eBooks</a:t>
            </a:r>
          </a:p>
          <a:p>
            <a:r>
              <a:rPr lang="en-US" sz="2400" b="1" dirty="0">
                <a:hlinkClick r:id="rId2"/>
              </a:rPr>
              <a:t>docs.microsoft.com/dotnet/architecture/</a:t>
            </a:r>
            <a:endParaRPr lang="en-US" sz="2400" b="1" dirty="0"/>
          </a:p>
          <a:p>
            <a:pPr marL="0" indent="0">
              <a:buNone/>
            </a:pPr>
            <a:r>
              <a:rPr lang="en-US" sz="3200" b="1" dirty="0"/>
              <a:t>Docs</a:t>
            </a:r>
          </a:p>
          <a:p>
            <a:r>
              <a:rPr lang="en-US" sz="2400" b="1" dirty="0">
                <a:hlinkClick r:id="rId3"/>
              </a:rPr>
              <a:t>docs.asp.net</a:t>
            </a:r>
            <a:endParaRPr lang="en-US" sz="2400" b="1" dirty="0"/>
          </a:p>
          <a:p>
            <a:pPr marL="0" indent="0">
              <a:buNone/>
            </a:pPr>
            <a:r>
              <a:rPr lang="en-US" sz="3200" b="1" dirty="0"/>
              <a:t>Slides</a:t>
            </a:r>
          </a:p>
          <a:p>
            <a:r>
              <a:rPr lang="en-US" sz="2400" b="1" dirty="0">
                <a:hlinkClick r:id="rId4"/>
              </a:rPr>
              <a:t>aka.ms/new-in-aspnetcore3</a:t>
            </a:r>
            <a:endParaRPr lang="en-US" sz="2400" b="1" dirty="0"/>
          </a:p>
          <a:p>
            <a:pPr marL="0" indent="0">
              <a:buNone/>
            </a:pPr>
            <a:r>
              <a:rPr lang="en-US" sz="3200" b="1" dirty="0"/>
              <a:t>Code</a:t>
            </a:r>
          </a:p>
          <a:p>
            <a:r>
              <a:rPr lang="en-US" sz="2400" b="1" dirty="0">
                <a:hlinkClick r:id="rId5"/>
              </a:rPr>
              <a:t>aka.ms/</a:t>
            </a:r>
            <a:r>
              <a:rPr lang="en-US" sz="2400" b="1" dirty="0" err="1">
                <a:hlinkClick r:id="rId5"/>
              </a:rPr>
              <a:t>contoso</a:t>
            </a:r>
            <a:r>
              <a:rPr lang="en-US" sz="2400" b="1" dirty="0">
                <a:hlinkClick r:id="rId5"/>
              </a:rPr>
              <a:t>-lending</a:t>
            </a:r>
            <a:endParaRPr lang="en-US" sz="2400" b="1" dirty="0"/>
          </a:p>
          <a:p>
            <a:pPr marL="0" indent="0">
              <a:buNone/>
            </a:pPr>
            <a:r>
              <a:rPr lang="en-US" sz="3200" b="1" dirty="0"/>
              <a:t>Socials</a:t>
            </a:r>
          </a:p>
          <a:p>
            <a:pPr marL="0" indent="0">
              <a:buNone/>
            </a:pPr>
            <a:r>
              <a:rPr lang="en-US" sz="3200" b="1" dirty="0"/>
              <a:t>       </a:t>
            </a:r>
            <a:r>
              <a:rPr lang="en-US" sz="2400" b="1" dirty="0"/>
              <a:t>@</a:t>
            </a:r>
            <a:r>
              <a:rPr lang="en-US" sz="2400" b="1" dirty="0" err="1"/>
              <a:t>Scott_Addie</a:t>
            </a:r>
            <a:endParaRPr lang="en-US" sz="2400" b="1" dirty="0"/>
          </a:p>
        </p:txBody>
      </p:sp>
      <p:sp>
        <p:nvSpPr>
          <p:cNvPr id="3" name="Title 2">
            <a:extLst>
              <a:ext uri="{FF2B5EF4-FFF2-40B4-BE49-F238E27FC236}">
                <a16:creationId xmlns:a16="http://schemas.microsoft.com/office/drawing/2014/main" id="{DDE73D42-05C6-4CC1-83C3-0B3705DC217F}"/>
              </a:ext>
            </a:extLst>
          </p:cNvPr>
          <p:cNvSpPr>
            <a:spLocks noGrp="1"/>
          </p:cNvSpPr>
          <p:nvPr>
            <p:ph type="title"/>
          </p:nvPr>
        </p:nvSpPr>
        <p:spPr/>
        <p:txBody>
          <a:bodyPr/>
          <a:lstStyle/>
          <a:p>
            <a:r>
              <a:rPr lang="en-US" dirty="0"/>
              <a:t>Resources</a:t>
            </a:r>
          </a:p>
        </p:txBody>
      </p:sp>
      <p:pic>
        <p:nvPicPr>
          <p:cNvPr id="1026" name="Picture 2" descr="Screenshot that shows the Serverless Apps ebook cover.">
            <a:extLst>
              <a:ext uri="{FF2B5EF4-FFF2-40B4-BE49-F238E27FC236}">
                <a16:creationId xmlns:a16="http://schemas.microsoft.com/office/drawing/2014/main" id="{7E579EE3-E17E-403A-9006-89763401376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33384" y="242116"/>
            <a:ext cx="3845891" cy="496540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F81CDD3-EF4D-4DC7-8ADB-FFE302CA5E71}"/>
              </a:ext>
            </a:extLst>
          </p:cNvPr>
          <p:cNvPicPr>
            <a:picLocks noChangeAspect="1"/>
          </p:cNvPicPr>
          <p:nvPr/>
        </p:nvPicPr>
        <p:blipFill>
          <a:blip r:embed="rId7"/>
          <a:stretch>
            <a:fillRect/>
          </a:stretch>
        </p:blipFill>
        <p:spPr>
          <a:xfrm>
            <a:off x="7038874" y="1613717"/>
            <a:ext cx="3828688" cy="4954772"/>
          </a:xfrm>
          <a:prstGeom prst="rect">
            <a:avLst/>
          </a:prstGeom>
        </p:spPr>
      </p:pic>
      <p:pic>
        <p:nvPicPr>
          <p:cNvPr id="8" name="Picture 7">
            <a:extLst>
              <a:ext uri="{FF2B5EF4-FFF2-40B4-BE49-F238E27FC236}">
                <a16:creationId xmlns:a16="http://schemas.microsoft.com/office/drawing/2014/main" id="{ACE50284-CB5E-4E3C-864A-B2DA3641DB3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57200" y="5505669"/>
            <a:ext cx="682893" cy="555188"/>
          </a:xfrm>
          <a:prstGeom prst="rect">
            <a:avLst/>
          </a:prstGeom>
        </p:spPr>
      </p:pic>
    </p:spTree>
    <p:extLst>
      <p:ext uri="{BB962C8B-B14F-4D97-AF65-F5344CB8AC3E}">
        <p14:creationId xmlns:p14="http://schemas.microsoft.com/office/powerpoint/2010/main" val="195307517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NET FRAMEWORK Group">
            <a:extLst>
              <a:ext uri="{FF2B5EF4-FFF2-40B4-BE49-F238E27FC236}">
                <a16:creationId xmlns:a16="http://schemas.microsoft.com/office/drawing/2014/main" id="{20D04021-C205-4FC8-A407-C57E977260F1}"/>
              </a:ext>
            </a:extLst>
          </p:cNvPr>
          <p:cNvGrpSpPr/>
          <p:nvPr/>
        </p:nvGrpSpPr>
        <p:grpSpPr>
          <a:xfrm>
            <a:off x="1828954" y="2535442"/>
            <a:ext cx="2827243" cy="2854816"/>
            <a:chOff x="1828954" y="3784137"/>
            <a:chExt cx="2827243" cy="2379949"/>
          </a:xfrm>
        </p:grpSpPr>
        <p:grpSp>
          <p:nvGrpSpPr>
            <p:cNvPr id="23" name="Group 22">
              <a:extLst>
                <a:ext uri="{FF2B5EF4-FFF2-40B4-BE49-F238E27FC236}">
                  <a16:creationId xmlns:a16="http://schemas.microsoft.com/office/drawing/2014/main" id="{BDD86885-A325-4F64-9B3B-7E336B31010E}"/>
                </a:ext>
              </a:extLst>
            </p:cNvPr>
            <p:cNvGrpSpPr/>
            <p:nvPr/>
          </p:nvGrpSpPr>
          <p:grpSpPr>
            <a:xfrm>
              <a:off x="1828954" y="3784137"/>
              <a:ext cx="2827243" cy="2379949"/>
              <a:chOff x="1719261" y="1582079"/>
              <a:chExt cx="2772058" cy="4044770"/>
            </a:xfrm>
          </p:grpSpPr>
          <p:sp>
            <p:nvSpPr>
              <p:cNvPr id="37" name="Rectangle 36">
                <a:extLst>
                  <a:ext uri="{FF2B5EF4-FFF2-40B4-BE49-F238E27FC236}">
                    <a16:creationId xmlns:a16="http://schemas.microsoft.com/office/drawing/2014/main" id="{0674C19F-0EAC-4FC8-8F59-AC3D4E50BADE}"/>
                  </a:ext>
                </a:extLst>
              </p:cNvPr>
              <p:cNvSpPr/>
              <p:nvPr/>
            </p:nvSpPr>
            <p:spPr bwMode="auto">
              <a:xfrm>
                <a:off x="1719261" y="1582079"/>
                <a:ext cx="2772058" cy="4044770"/>
              </a:xfrm>
              <a:prstGeom prst="rect">
                <a:avLst/>
              </a:prstGeom>
              <a:solidFill>
                <a:schemeClr val="accent1"/>
              </a:solidFill>
              <a:ln w="25400" cap="flat" cmpd="sng" algn="ctr">
                <a:noFill/>
                <a:prstDash val="solid"/>
                <a:headEnd type="none" w="med" len="med"/>
                <a:tailEnd type="none" w="med" len="med"/>
              </a:ln>
              <a:effectLst/>
            </p:spPr>
            <p:txBody>
              <a:bodyPr vert="horz" wrap="square" lIns="730447" tIns="273919" rIns="89507" bIns="89511" numCol="1" rtlCol="0" anchor="t" anchorCtr="0" compatLnSpc="1">
                <a:prstTxWarp prst="textNoShape">
                  <a:avLst/>
                </a:prstTxWarp>
              </a:bodyPr>
              <a:lstStyle/>
              <a:p>
                <a:pPr marL="0" marR="0" lvl="0" indent="0" algn="l" defTabSz="912774" rtl="0" eaLnBrk="1" fontAlgn="auto" latinLnBrk="0" hangingPunct="1">
                  <a:lnSpc>
                    <a:spcPct val="100000"/>
                  </a:lnSpc>
                  <a:spcBef>
                    <a:spcPts val="0"/>
                  </a:spcBef>
                  <a:spcAft>
                    <a:spcPts val="0"/>
                  </a:spcAft>
                  <a:buClrTx/>
                  <a:buSzTx/>
                  <a:buFontTx/>
                  <a:buNone/>
                  <a:tabLst/>
                  <a:defRPr/>
                </a:pPr>
                <a:r>
                  <a:rPr kumimoji="0" lang="en-US" sz="2797" b="0" i="0" u="none" strike="noStrike" kern="1200" cap="none" spc="0" normalizeH="0" baseline="0" noProof="0">
                    <a:ln>
                      <a:noFill/>
                    </a:ln>
                    <a:gradFill>
                      <a:gsLst>
                        <a:gs pos="14679">
                          <a:srgbClr val="FFFFFF"/>
                        </a:gs>
                        <a:gs pos="38000">
                          <a:srgbClr val="FFFFFF"/>
                        </a:gs>
                      </a:gsLst>
                      <a:lin ang="5400000" scaled="1"/>
                    </a:gradFill>
                    <a:effectLst/>
                    <a:uLnTx/>
                    <a:uFillTx/>
                    <a:latin typeface="Segoe UI Light"/>
                    <a:ea typeface="+mn-ea"/>
                    <a:cs typeface="+mn-cs"/>
                  </a:rPr>
                  <a:t>  </a:t>
                </a:r>
              </a:p>
            </p:txBody>
          </p:sp>
          <p:sp>
            <p:nvSpPr>
              <p:cNvPr id="40" name="TextBox 39">
                <a:extLst>
                  <a:ext uri="{FF2B5EF4-FFF2-40B4-BE49-F238E27FC236}">
                    <a16:creationId xmlns:a16="http://schemas.microsoft.com/office/drawing/2014/main" id="{40C5DC2E-F9B5-4412-A03E-244D3A69FD6B}"/>
                  </a:ext>
                </a:extLst>
              </p:cNvPr>
              <p:cNvSpPr txBox="1"/>
              <p:nvPr/>
            </p:nvSpPr>
            <p:spPr>
              <a:xfrm>
                <a:off x="1719261" y="1582079"/>
                <a:ext cx="2764594" cy="578940"/>
              </a:xfrm>
              <a:prstGeom prst="rect">
                <a:avLst/>
              </a:prstGeom>
              <a:solidFill>
                <a:srgbClr val="000000">
                  <a:alpha val="10196"/>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73"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.NET FRAMEWORK</a:t>
                </a:r>
              </a:p>
            </p:txBody>
          </p:sp>
        </p:grpSp>
        <p:sp>
          <p:nvSpPr>
            <p:cNvPr id="26" name="TextBox 25">
              <a:extLst>
                <a:ext uri="{FF2B5EF4-FFF2-40B4-BE49-F238E27FC236}">
                  <a16:creationId xmlns:a16="http://schemas.microsoft.com/office/drawing/2014/main" id="{7FFB0157-B1CA-4D80-816E-8FA6D8058A78}"/>
                </a:ext>
              </a:extLst>
            </p:cNvPr>
            <p:cNvSpPr txBox="1"/>
            <p:nvPr/>
          </p:nvSpPr>
          <p:spPr>
            <a:xfrm>
              <a:off x="1876168" y="4869766"/>
              <a:ext cx="2743200" cy="787097"/>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Base Class Library</a:t>
              </a:r>
            </a:p>
          </p:txBody>
        </p:sp>
        <p:sp>
          <p:nvSpPr>
            <p:cNvPr id="27" name="TextBox 26">
              <a:extLst>
                <a:ext uri="{FF2B5EF4-FFF2-40B4-BE49-F238E27FC236}">
                  <a16:creationId xmlns:a16="http://schemas.microsoft.com/office/drawing/2014/main" id="{8793C556-1283-43B0-87B9-995465E4DEA6}"/>
                </a:ext>
              </a:extLst>
            </p:cNvPr>
            <p:cNvSpPr txBox="1"/>
            <p:nvPr/>
          </p:nvSpPr>
          <p:spPr>
            <a:xfrm>
              <a:off x="1867168" y="4106391"/>
              <a:ext cx="2743200" cy="631612"/>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Runtime</a:t>
              </a:r>
            </a:p>
          </p:txBody>
        </p:sp>
      </p:grpSp>
      <p:grpSp>
        <p:nvGrpSpPr>
          <p:cNvPr id="3" name=".NET CORE Group">
            <a:extLst>
              <a:ext uri="{FF2B5EF4-FFF2-40B4-BE49-F238E27FC236}">
                <a16:creationId xmlns:a16="http://schemas.microsoft.com/office/drawing/2014/main" id="{06240AFE-6100-4F20-A64A-9A8835B07E62}"/>
              </a:ext>
            </a:extLst>
          </p:cNvPr>
          <p:cNvGrpSpPr/>
          <p:nvPr/>
        </p:nvGrpSpPr>
        <p:grpSpPr>
          <a:xfrm>
            <a:off x="4792367" y="2524597"/>
            <a:ext cx="2817909" cy="2865661"/>
            <a:chOff x="4782134" y="3784137"/>
            <a:chExt cx="2817909" cy="2379949"/>
          </a:xfrm>
        </p:grpSpPr>
        <p:grpSp>
          <p:nvGrpSpPr>
            <p:cNvPr id="24" name="Group 23">
              <a:extLst>
                <a:ext uri="{FF2B5EF4-FFF2-40B4-BE49-F238E27FC236}">
                  <a16:creationId xmlns:a16="http://schemas.microsoft.com/office/drawing/2014/main" id="{A6310453-7DD4-4682-8543-E001AB0484F0}"/>
                </a:ext>
              </a:extLst>
            </p:cNvPr>
            <p:cNvGrpSpPr/>
            <p:nvPr/>
          </p:nvGrpSpPr>
          <p:grpSpPr>
            <a:xfrm>
              <a:off x="4782134" y="3784137"/>
              <a:ext cx="2817909" cy="2379949"/>
              <a:chOff x="4604404" y="1582078"/>
              <a:chExt cx="2772059" cy="4044770"/>
            </a:xfrm>
          </p:grpSpPr>
          <p:sp>
            <p:nvSpPr>
              <p:cNvPr id="34" name="Rectangle 33">
                <a:extLst>
                  <a:ext uri="{FF2B5EF4-FFF2-40B4-BE49-F238E27FC236}">
                    <a16:creationId xmlns:a16="http://schemas.microsoft.com/office/drawing/2014/main" id="{AFD98DCA-4705-4870-B891-97DFD2C1F732}"/>
                  </a:ext>
                </a:extLst>
              </p:cNvPr>
              <p:cNvSpPr/>
              <p:nvPr/>
            </p:nvSpPr>
            <p:spPr bwMode="auto">
              <a:xfrm>
                <a:off x="4604404" y="1582078"/>
                <a:ext cx="2772058" cy="4044770"/>
              </a:xfrm>
              <a:prstGeom prst="rect">
                <a:avLst/>
              </a:prstGeom>
              <a:solidFill>
                <a:schemeClr val="accent3"/>
              </a:solidFill>
              <a:ln w="25400" cap="flat" cmpd="sng" algn="ctr">
                <a:noFill/>
                <a:prstDash val="solid"/>
                <a:headEnd type="none" w="med" len="med"/>
                <a:tailEnd type="none" w="med" len="med"/>
              </a:ln>
              <a:effectLst/>
            </p:spPr>
            <p:txBody>
              <a:bodyPr vert="horz" wrap="square" lIns="730447" tIns="273919" rIns="89507" bIns="89511" numCol="1" rtlCol="0" anchor="t" anchorCtr="0" compatLnSpc="1">
                <a:prstTxWarp prst="textNoShape">
                  <a:avLst/>
                </a:prstTxWarp>
              </a:bodyPr>
              <a:lstStyle/>
              <a:p>
                <a:pPr marL="0" marR="0" lvl="0" indent="0" algn="l" defTabSz="912774" rtl="0" eaLnBrk="1" fontAlgn="auto" latinLnBrk="0" hangingPunct="1">
                  <a:lnSpc>
                    <a:spcPct val="100000"/>
                  </a:lnSpc>
                  <a:spcBef>
                    <a:spcPts val="0"/>
                  </a:spcBef>
                  <a:spcAft>
                    <a:spcPts val="0"/>
                  </a:spcAft>
                  <a:buClrTx/>
                  <a:buSzTx/>
                  <a:buFontTx/>
                  <a:buNone/>
                  <a:tabLst/>
                  <a:defRPr/>
                </a:pPr>
                <a:r>
                  <a:rPr kumimoji="0" lang="en-US" sz="2797" b="0" i="0" u="none" strike="noStrike" kern="1200" cap="none" spc="0" normalizeH="0" baseline="0" noProof="0">
                    <a:ln>
                      <a:noFill/>
                    </a:ln>
                    <a:gradFill>
                      <a:gsLst>
                        <a:gs pos="14679">
                          <a:srgbClr val="FFFFFF"/>
                        </a:gs>
                        <a:gs pos="38000">
                          <a:srgbClr val="FFFFFF"/>
                        </a:gs>
                      </a:gsLst>
                      <a:lin ang="5400000" scaled="1"/>
                    </a:gradFill>
                    <a:effectLst/>
                    <a:uLnTx/>
                    <a:uFillTx/>
                    <a:latin typeface="Segoe UI Light"/>
                    <a:ea typeface="+mn-ea"/>
                    <a:cs typeface="+mn-cs"/>
                  </a:rPr>
                  <a:t>  </a:t>
                </a:r>
              </a:p>
            </p:txBody>
          </p:sp>
          <p:sp>
            <p:nvSpPr>
              <p:cNvPr id="35" name=".NET CORE heading">
                <a:extLst>
                  <a:ext uri="{FF2B5EF4-FFF2-40B4-BE49-F238E27FC236}">
                    <a16:creationId xmlns:a16="http://schemas.microsoft.com/office/drawing/2014/main" id="{99CCD92E-560F-4C54-8FB8-958510325B9E}"/>
                  </a:ext>
                </a:extLst>
              </p:cNvPr>
              <p:cNvSpPr txBox="1"/>
              <p:nvPr/>
            </p:nvSpPr>
            <p:spPr>
              <a:xfrm>
                <a:off x="4611869" y="1582078"/>
                <a:ext cx="2764594" cy="578940"/>
              </a:xfrm>
              <a:prstGeom prst="rect">
                <a:avLst/>
              </a:prstGeom>
              <a:solidFill>
                <a:srgbClr val="000000">
                  <a:alpha val="10196"/>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73"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.NET CORE</a:t>
                </a:r>
              </a:p>
            </p:txBody>
          </p:sp>
        </p:grpSp>
        <p:sp>
          <p:nvSpPr>
            <p:cNvPr id="28" name="TextBox 27">
              <a:extLst>
                <a:ext uri="{FF2B5EF4-FFF2-40B4-BE49-F238E27FC236}">
                  <a16:creationId xmlns:a16="http://schemas.microsoft.com/office/drawing/2014/main" id="{5676C1D5-7740-4858-8A20-498D6E275874}"/>
                </a:ext>
              </a:extLst>
            </p:cNvPr>
            <p:cNvSpPr txBox="1"/>
            <p:nvPr/>
          </p:nvSpPr>
          <p:spPr>
            <a:xfrm>
              <a:off x="4816549" y="4106389"/>
              <a:ext cx="2743200" cy="631613"/>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Runtime</a:t>
              </a:r>
            </a:p>
          </p:txBody>
        </p:sp>
        <p:sp>
          <p:nvSpPr>
            <p:cNvPr id="30" name="TextBox 29">
              <a:extLst>
                <a:ext uri="{FF2B5EF4-FFF2-40B4-BE49-F238E27FC236}">
                  <a16:creationId xmlns:a16="http://schemas.microsoft.com/office/drawing/2014/main" id="{B882AD04-100F-4C9C-B34D-0F6D4F4E2889}"/>
                </a:ext>
              </a:extLst>
            </p:cNvPr>
            <p:cNvSpPr txBox="1"/>
            <p:nvPr/>
          </p:nvSpPr>
          <p:spPr>
            <a:xfrm>
              <a:off x="4816549" y="4869765"/>
              <a:ext cx="2743200" cy="787097"/>
            </a:xfrm>
            <a:prstGeom prst="rect">
              <a:avLst/>
            </a:prstGeom>
            <a:solidFill>
              <a:srgbClr val="000000">
                <a:alpha val="25000"/>
              </a:srgbClr>
            </a:solidFill>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gradFill>
                    <a:gsLst>
                      <a:gs pos="0">
                        <a:srgbClr val="FFFFFF"/>
                      </a:gs>
                      <a:gs pos="100000">
                        <a:srgbClr val="FFFFFF"/>
                      </a:gs>
                    </a:gsLst>
                    <a:lin ang="5400000" scaled="1"/>
                  </a:gradFill>
                  <a:effectLst/>
                  <a:uLnTx/>
                  <a:uFillTx/>
                  <a:latin typeface="Segoe UI Semibold" panose="020B0702040204020203" pitchFamily="34" charset="0"/>
                  <a:ea typeface="+mn-ea"/>
                  <a:cs typeface="Segoe UI Semibold" panose="020B0702040204020203" pitchFamily="34" charset="0"/>
                </a:rPr>
                <a:t>Core Library</a:t>
              </a:r>
            </a:p>
          </p:txBody>
        </p:sp>
      </p:grpSp>
      <p:sp>
        <p:nvSpPr>
          <p:cNvPr id="52" name=".NET STANDARD 2.1 text">
            <a:extLst>
              <a:ext uri="{FF2B5EF4-FFF2-40B4-BE49-F238E27FC236}">
                <a16:creationId xmlns:a16="http://schemas.microsoft.com/office/drawing/2014/main" id="{C289ADBF-71E7-4AFE-9ED9-A03757558A70}"/>
              </a:ext>
            </a:extLst>
          </p:cNvPr>
          <p:cNvSpPr txBox="1"/>
          <p:nvPr/>
        </p:nvSpPr>
        <p:spPr>
          <a:xfrm>
            <a:off x="1839187" y="4779517"/>
            <a:ext cx="5771088" cy="629003"/>
          </a:xfrm>
          <a:prstGeom prst="rect">
            <a:avLst/>
          </a:prstGeom>
          <a:solidFill>
            <a:srgbClr val="5C2D91"/>
          </a:solidFill>
        </p:spPr>
        <p:txBody>
          <a:bodyPr wrap="square" tIns="0" rtlCol="0" anchor="ctr">
            <a:noAutofit/>
          </a:bodyPr>
          <a:lstStyle/>
          <a:p>
            <a:pPr lvl="0" algn="ctr">
              <a:defRPr/>
            </a:pPr>
            <a:r>
              <a:rPr lang="en-US" sz="1400" dirty="0">
                <a:solidFill>
                  <a:srgbClr val="737373">
                    <a:lumMod val="40000"/>
                    <a:lumOff val="60000"/>
                  </a:srgbClr>
                </a:solidFill>
                <a:latin typeface="Segoe UI Semibold" panose="020B0702040204020203" pitchFamily="34" charset="0"/>
                <a:cs typeface="Segoe UI Semibold" panose="020B0702040204020203" pitchFamily="34" charset="0"/>
              </a:rPr>
              <a:t>.NET STANDARD 2.1</a:t>
            </a:r>
          </a:p>
        </p:txBody>
      </p:sp>
      <p:sp>
        <p:nvSpPr>
          <p:cNvPr id="60" name=".NET STANDARD 2.0 text">
            <a:extLst>
              <a:ext uri="{FF2B5EF4-FFF2-40B4-BE49-F238E27FC236}">
                <a16:creationId xmlns:a16="http://schemas.microsoft.com/office/drawing/2014/main" id="{6F1E0997-A3EE-4991-B45D-27CE7BFB84C8}"/>
              </a:ext>
            </a:extLst>
          </p:cNvPr>
          <p:cNvSpPr txBox="1"/>
          <p:nvPr/>
        </p:nvSpPr>
        <p:spPr>
          <a:xfrm>
            <a:off x="1828954" y="4792248"/>
            <a:ext cx="5773734" cy="598009"/>
          </a:xfrm>
          <a:prstGeom prst="rect">
            <a:avLst/>
          </a:prstGeom>
          <a:solidFill>
            <a:srgbClr val="5C2D91"/>
          </a:solidFill>
        </p:spPr>
        <p:txBody>
          <a:bodyPr wrap="square" t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737373">
                    <a:lumMod val="40000"/>
                    <a:lumOff val="60000"/>
                  </a:srgbClr>
                </a:solidFill>
                <a:effectLst/>
                <a:uLnTx/>
                <a:uFillTx/>
                <a:latin typeface="Segoe UI Semibold" panose="020B0702040204020203" pitchFamily="34" charset="0"/>
                <a:ea typeface="+mn-ea"/>
                <a:cs typeface="Segoe UI Semibold" panose="020B0702040204020203" pitchFamily="34" charset="0"/>
              </a:rPr>
              <a:t>.NET STANDARD 2.0</a:t>
            </a:r>
          </a:p>
        </p:txBody>
      </p:sp>
      <p:sp>
        <p:nvSpPr>
          <p:cNvPr id="54" name="ASP.NET Core 3.0 heading">
            <a:extLst>
              <a:ext uri="{FF2B5EF4-FFF2-40B4-BE49-F238E27FC236}">
                <a16:creationId xmlns:a16="http://schemas.microsoft.com/office/drawing/2014/main" id="{CDAD8543-D3CB-44D0-BDDE-22D651AF2F84}"/>
              </a:ext>
            </a:extLst>
          </p:cNvPr>
          <p:cNvSpPr>
            <a:spLocks noGrp="1"/>
          </p:cNvSpPr>
          <p:nvPr>
            <p:ph type="title"/>
          </p:nvPr>
        </p:nvSpPr>
        <p:spPr>
          <a:xfrm>
            <a:off x="588263" y="511198"/>
            <a:ext cx="11018520" cy="615553"/>
          </a:xfrm>
        </p:spPr>
        <p:txBody>
          <a:bodyPr/>
          <a:lstStyle/>
          <a:p>
            <a:pPr algn="ctr"/>
            <a:r>
              <a:rPr lang="en-US" sz="6600" b="1" dirty="0">
                <a:latin typeface="+mn-lt"/>
                <a:cs typeface="Segoe UI"/>
              </a:rPr>
              <a:t>ASP.NET Core 3.0</a:t>
            </a:r>
          </a:p>
        </p:txBody>
      </p:sp>
      <p:sp>
        <p:nvSpPr>
          <p:cNvPr id="46" name="ASP.NET Core 2.2 heading">
            <a:extLst>
              <a:ext uri="{FF2B5EF4-FFF2-40B4-BE49-F238E27FC236}">
                <a16:creationId xmlns:a16="http://schemas.microsoft.com/office/drawing/2014/main" id="{8235AE60-7A0B-4C47-80FD-B66640636BB9}"/>
              </a:ext>
            </a:extLst>
          </p:cNvPr>
          <p:cNvSpPr txBox="1">
            <a:spLocks/>
          </p:cNvSpPr>
          <p:nvPr/>
        </p:nvSpPr>
        <p:spPr>
          <a:xfrm>
            <a:off x="269240" y="505815"/>
            <a:ext cx="1165584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sz="6600" b="1" dirty="0">
                <a:latin typeface="+mn-lt"/>
              </a:rPr>
              <a:t>ASP.NET Core 2.2</a:t>
            </a:r>
          </a:p>
        </p:txBody>
      </p:sp>
    </p:spTree>
    <p:extLst>
      <p:ext uri="{BB962C8B-B14F-4D97-AF65-F5344CB8AC3E}">
        <p14:creationId xmlns:p14="http://schemas.microsoft.com/office/powerpoint/2010/main" val="3697852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afterEffect">
                                  <p:stCondLst>
                                    <p:cond delay="0"/>
                                  </p:stCondLst>
                                  <p:childTnLst>
                                    <p:animEffect transition="out" filter="fade">
                                      <p:cBhvr>
                                        <p:cTn id="6" dur="500"/>
                                        <p:tgtEl>
                                          <p:spTgt spid="52"/>
                                        </p:tgtEl>
                                      </p:cBhvr>
                                    </p:animEffect>
                                    <p:set>
                                      <p:cBhvr>
                                        <p:cTn id="7" dur="1" fill="hold">
                                          <p:stCondLst>
                                            <p:cond delay="499"/>
                                          </p:stCondLst>
                                        </p:cTn>
                                        <p:tgtEl>
                                          <p:spTgt spid="52"/>
                                        </p:tgtEl>
                                        <p:attrNameLst>
                                          <p:attrName>style.visibility</p:attrName>
                                        </p:attrNameLst>
                                      </p:cBhvr>
                                      <p:to>
                                        <p:strVal val="hidden"/>
                                      </p:to>
                                    </p:set>
                                  </p:childTnLst>
                                </p:cTn>
                              </p:par>
                              <p:par>
                                <p:cTn id="8" presetID="42" presetClass="path" presetSubtype="0" accel="50000" decel="50000" fill="hold" nodeType="withEffect">
                                  <p:stCondLst>
                                    <p:cond delay="0"/>
                                  </p:stCondLst>
                                  <p:childTnLst>
                                    <p:animMotion origin="layout" path="M 4.58333E-6 -1.48148E-6 L 0.24218 -0.00023 " pathEditMode="relative" rAng="0" ptsTypes="AA">
                                      <p:cBhvr>
                                        <p:cTn id="9" dur="2000" fill="hold"/>
                                        <p:tgtEl>
                                          <p:spTgt spid="4"/>
                                        </p:tgtEl>
                                        <p:attrNameLst>
                                          <p:attrName>ppt_x</p:attrName>
                                          <p:attrName>ppt_y</p:attrName>
                                        </p:attrNameLst>
                                      </p:cBhvr>
                                      <p:rCtr x="12109" y="-23"/>
                                    </p:animMotion>
                                  </p:childTnLst>
                                </p:cTn>
                              </p:par>
                            </p:childTnLst>
                          </p:cTn>
                        </p:par>
                        <p:par>
                          <p:cTn id="10" fill="hold">
                            <p:stCondLst>
                              <p:cond delay="2000"/>
                            </p:stCondLst>
                            <p:childTnLst>
                              <p:par>
                                <p:cTn id="11" presetID="10" presetClass="entr" presetSubtype="0" fill="hold" grpId="0" nodeType="after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fade">
                                      <p:cBhvr>
                                        <p:cTn id="13" dur="500"/>
                                        <p:tgtEl>
                                          <p:spTgt spid="54"/>
                                        </p:tgtEl>
                                      </p:cBhvr>
                                    </p:animEffect>
                                  </p:childTnLst>
                                </p:cTn>
                              </p:par>
                              <p:par>
                                <p:cTn id="14" presetID="10" presetClass="exit" presetSubtype="0" fill="hold" grpId="0" nodeType="withEffect">
                                  <p:stCondLst>
                                    <p:cond delay="0"/>
                                  </p:stCondLst>
                                  <p:childTnLst>
                                    <p:animEffect transition="out" filter="fade">
                                      <p:cBhvr>
                                        <p:cTn id="15" dur="500"/>
                                        <p:tgtEl>
                                          <p:spTgt spid="46"/>
                                        </p:tgtEl>
                                      </p:cBhvr>
                                    </p:animEffect>
                                    <p:set>
                                      <p:cBhvr>
                                        <p:cTn id="16" dur="1" fill="hold">
                                          <p:stCondLst>
                                            <p:cond delay="499"/>
                                          </p:stCondLst>
                                        </p:cTn>
                                        <p:tgtEl>
                                          <p:spTgt spid="46"/>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4"/>
                                        </p:tgtEl>
                                      </p:cBhvr>
                                    </p:animEffect>
                                    <p:set>
                                      <p:cBhvr>
                                        <p:cTn id="19" dur="1" fill="hold">
                                          <p:stCondLst>
                                            <p:cond delay="499"/>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63" presetClass="path" presetSubtype="0" accel="50000" decel="50000" fill="hold" grpId="0" nodeType="clickEffect">
                                  <p:stCondLst>
                                    <p:cond delay="0"/>
                                  </p:stCondLst>
                                  <p:childTnLst>
                                    <p:animMotion origin="layout" path="M 1.25E-6 -1.11111E-6 L 6.25E-7 3.33333E-6 " pathEditMode="relative" rAng="0" ptsTypes="AA">
                                      <p:cBhvr>
                                        <p:cTn id="23" dur="2000" fill="hold"/>
                                        <p:tgtEl>
                                          <p:spTgt spid="60"/>
                                        </p:tgtEl>
                                        <p:attrNameLst>
                                          <p:attrName>ppt_x</p:attrName>
                                          <p:attrName>ppt_y</p:attrName>
                                        </p:attrNameLst>
                                      </p:cBhvr>
                                      <p:rCtr x="13"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60" grpId="0" animBg="1"/>
      <p:bldP spid="54" grpId="0"/>
      <p:bldP spid="4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65B748D1-4C2C-4DB4-A601-E4DD2BC372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17" y="1935163"/>
            <a:ext cx="4762500" cy="4762500"/>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ext Placeholder 1">
            <a:extLst>
              <a:ext uri="{FF2B5EF4-FFF2-40B4-BE49-F238E27FC236}">
                <a16:creationId xmlns:a16="http://schemas.microsoft.com/office/drawing/2014/main" id="{EC7AB48A-CF5F-4D1D-9419-818085201FBA}"/>
              </a:ext>
            </a:extLst>
          </p:cNvPr>
          <p:cNvSpPr>
            <a:spLocks noGrp="1"/>
          </p:cNvSpPr>
          <p:nvPr>
            <p:ph type="body" sz="quarter" idx="10"/>
          </p:nvPr>
        </p:nvSpPr>
        <p:spPr>
          <a:xfrm>
            <a:off x="269239" y="1189177"/>
            <a:ext cx="11653523" cy="1307024"/>
          </a:xfrm>
        </p:spPr>
        <p:txBody>
          <a:bodyPr/>
          <a:lstStyle/>
          <a:p>
            <a:pPr marL="336145" lvl="1" indent="0">
              <a:buNone/>
            </a:pPr>
            <a:endParaRPr lang="en-US" dirty="0"/>
          </a:p>
          <a:p>
            <a:pPr marL="336145" lvl="1" indent="0">
              <a:buNone/>
            </a:pPr>
            <a:endParaRPr lang="en-US" dirty="0"/>
          </a:p>
          <a:p>
            <a:pPr lvl="1"/>
            <a:endParaRPr lang="en-US" dirty="0"/>
          </a:p>
        </p:txBody>
      </p:sp>
      <p:sp>
        <p:nvSpPr>
          <p:cNvPr id="3" name="Title 2">
            <a:extLst>
              <a:ext uri="{FF2B5EF4-FFF2-40B4-BE49-F238E27FC236}">
                <a16:creationId xmlns:a16="http://schemas.microsoft.com/office/drawing/2014/main" id="{CA5EC639-3C23-4545-905C-F9F7DABF6E3C}"/>
              </a:ext>
            </a:extLst>
          </p:cNvPr>
          <p:cNvSpPr>
            <a:spLocks noGrp="1"/>
          </p:cNvSpPr>
          <p:nvPr>
            <p:ph type="title"/>
          </p:nvPr>
        </p:nvSpPr>
        <p:spPr/>
        <p:txBody>
          <a:bodyPr/>
          <a:lstStyle/>
          <a:p>
            <a:r>
              <a:rPr lang="en-US" dirty="0"/>
              <a:t>.NET Framework unsupported</a:t>
            </a:r>
          </a:p>
        </p:txBody>
      </p:sp>
      <p:pic>
        <p:nvPicPr>
          <p:cNvPr id="6" name="Picture 5">
            <a:extLst>
              <a:ext uri="{FF2B5EF4-FFF2-40B4-BE49-F238E27FC236}">
                <a16:creationId xmlns:a16="http://schemas.microsoft.com/office/drawing/2014/main" id="{A88C7983-CD80-4D73-995C-604630A4E5E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1387060" y="-307481"/>
            <a:ext cx="11053596" cy="7302006"/>
          </a:xfrm>
          <a:prstGeom prst="rect">
            <a:avLst/>
          </a:prstGeom>
        </p:spPr>
      </p:pic>
      <p:graphicFrame>
        <p:nvGraphicFramePr>
          <p:cNvPr id="7" name="Table 6">
            <a:extLst>
              <a:ext uri="{FF2B5EF4-FFF2-40B4-BE49-F238E27FC236}">
                <a16:creationId xmlns:a16="http://schemas.microsoft.com/office/drawing/2014/main" id="{01B12238-CBBE-45B0-AD28-0F48E2F96FC5}"/>
              </a:ext>
            </a:extLst>
          </p:cNvPr>
          <p:cNvGraphicFramePr>
            <a:graphicFrameLocks noGrp="1"/>
          </p:cNvGraphicFramePr>
          <p:nvPr>
            <p:extLst>
              <p:ext uri="{D42A27DB-BD31-4B8C-83A1-F6EECF244321}">
                <p14:modId xmlns:p14="http://schemas.microsoft.com/office/powerpoint/2010/main" val="1955028129"/>
              </p:ext>
            </p:extLst>
          </p:nvPr>
        </p:nvGraphicFramePr>
        <p:xfrm>
          <a:off x="3354806" y="1830943"/>
          <a:ext cx="8466094" cy="4305162"/>
        </p:xfrm>
        <a:graphic>
          <a:graphicData uri="http://schemas.openxmlformats.org/drawingml/2006/table">
            <a:tbl>
              <a:tblPr firstRow="1" bandRow="1">
                <a:effectLst/>
              </a:tblPr>
              <a:tblGrid>
                <a:gridCol w="8466094">
                  <a:extLst>
                    <a:ext uri="{9D8B030D-6E8A-4147-A177-3AD203B41FA5}">
                      <a16:colId xmlns:a16="http://schemas.microsoft.com/office/drawing/2014/main" val="1057070397"/>
                    </a:ext>
                  </a:extLst>
                </a:gridCol>
              </a:tblGrid>
              <a:tr h="3942888">
                <a:tc>
                  <a:txBody>
                    <a:bodyPr/>
                    <a:lstStyle>
                      <a:lvl1pPr marL="0" algn="l" defTabSz="914400" rtl="0" eaLnBrk="1" latinLnBrk="0" hangingPunct="1">
                        <a:defRPr sz="1800" b="1" kern="1200">
                          <a:solidFill>
                            <a:schemeClr val="lt1"/>
                          </a:solidFill>
                          <a:latin typeface="Segoe UI Light"/>
                        </a:defRPr>
                      </a:lvl1pPr>
                      <a:lvl2pPr marL="457200" algn="l" defTabSz="914400" rtl="0" eaLnBrk="1" latinLnBrk="0" hangingPunct="1">
                        <a:defRPr sz="1800" b="1" kern="1200">
                          <a:solidFill>
                            <a:schemeClr val="lt1"/>
                          </a:solidFill>
                          <a:latin typeface="Segoe UI Light"/>
                        </a:defRPr>
                      </a:lvl2pPr>
                      <a:lvl3pPr marL="914400" algn="l" defTabSz="914400" rtl="0" eaLnBrk="1" latinLnBrk="0" hangingPunct="1">
                        <a:defRPr sz="1800" b="1" kern="1200">
                          <a:solidFill>
                            <a:schemeClr val="lt1"/>
                          </a:solidFill>
                          <a:latin typeface="Segoe UI Light"/>
                        </a:defRPr>
                      </a:lvl3pPr>
                      <a:lvl4pPr marL="1371600" algn="l" defTabSz="914400" rtl="0" eaLnBrk="1" latinLnBrk="0" hangingPunct="1">
                        <a:defRPr sz="1800" b="1" kern="1200">
                          <a:solidFill>
                            <a:schemeClr val="lt1"/>
                          </a:solidFill>
                          <a:latin typeface="Segoe UI Light"/>
                        </a:defRPr>
                      </a:lvl4pPr>
                      <a:lvl5pPr marL="1828800" algn="l" defTabSz="914400" rtl="0" eaLnBrk="1" latinLnBrk="0" hangingPunct="1">
                        <a:defRPr sz="1800" b="1" kern="1200">
                          <a:solidFill>
                            <a:schemeClr val="lt1"/>
                          </a:solidFill>
                          <a:latin typeface="Segoe UI Light"/>
                        </a:defRPr>
                      </a:lvl5pPr>
                      <a:lvl6pPr marL="2286000" algn="l" defTabSz="914400" rtl="0" eaLnBrk="1" latinLnBrk="0" hangingPunct="1">
                        <a:defRPr sz="1800" b="1" kern="1200">
                          <a:solidFill>
                            <a:schemeClr val="lt1"/>
                          </a:solidFill>
                          <a:latin typeface="Segoe UI Light"/>
                        </a:defRPr>
                      </a:lvl6pPr>
                      <a:lvl7pPr marL="2743200" algn="l" defTabSz="914400" rtl="0" eaLnBrk="1" latinLnBrk="0" hangingPunct="1">
                        <a:defRPr sz="1800" b="1" kern="1200">
                          <a:solidFill>
                            <a:schemeClr val="lt1"/>
                          </a:solidFill>
                          <a:latin typeface="Segoe UI Light"/>
                        </a:defRPr>
                      </a:lvl7pPr>
                      <a:lvl8pPr marL="3200400" algn="l" defTabSz="914400" rtl="0" eaLnBrk="1" latinLnBrk="0" hangingPunct="1">
                        <a:defRPr sz="1800" b="1" kern="1200">
                          <a:solidFill>
                            <a:schemeClr val="lt1"/>
                          </a:solidFill>
                          <a:latin typeface="Segoe UI Light"/>
                        </a:defRPr>
                      </a:lvl8pPr>
                      <a:lvl9pPr marL="3657600" algn="l" defTabSz="914400" rtl="0" eaLnBrk="1" latinLnBrk="0" hangingPunct="1">
                        <a:defRPr sz="1800" b="1" kern="1200">
                          <a:solidFill>
                            <a:schemeClr val="lt1"/>
                          </a:solidFill>
                          <a:latin typeface="Segoe UI Light"/>
                        </a:defRPr>
                      </a:lvl9pPr>
                    </a:lstStyle>
                    <a:p>
                      <a:r>
                        <a:rPr lang="en-US" sz="2000" dirty="0">
                          <a:solidFill>
                            <a:srgbClr val="0000FF"/>
                          </a:solidFill>
                          <a:latin typeface="Consolas" panose="020B0609020204030204" pitchFamily="49" charset="0"/>
                        </a:rPr>
                        <a:t>&lt;</a:t>
                      </a:r>
                      <a:r>
                        <a:rPr lang="en-US" sz="2000" dirty="0">
                          <a:solidFill>
                            <a:srgbClr val="A31515"/>
                          </a:solidFill>
                          <a:latin typeface="Consolas" panose="020B0609020204030204" pitchFamily="49" charset="0"/>
                        </a:rPr>
                        <a:t>Project</a:t>
                      </a:r>
                      <a:r>
                        <a:rPr lang="en-US" sz="2000" dirty="0">
                          <a:solidFill>
                            <a:srgbClr val="0000FF"/>
                          </a:solidFill>
                          <a:latin typeface="Consolas" panose="020B0609020204030204" pitchFamily="49" charset="0"/>
                        </a:rPr>
                        <a:t> </a:t>
                      </a:r>
                      <a:r>
                        <a:rPr lang="en-US" sz="2000" dirty="0" err="1">
                          <a:solidFill>
                            <a:srgbClr val="FF0000"/>
                          </a:solidFill>
                          <a:latin typeface="Consolas" panose="020B0609020204030204" pitchFamily="49" charset="0"/>
                        </a:rPr>
                        <a:t>Sdk</a:t>
                      </a:r>
                      <a:r>
                        <a:rPr lang="en-US" sz="2000" dirty="0">
                          <a:solidFill>
                            <a:srgbClr val="0000FF"/>
                          </a:solidFill>
                          <a:latin typeface="Consolas" panose="020B0609020204030204" pitchFamily="49" charset="0"/>
                        </a:rPr>
                        <a:t>=</a:t>
                      </a:r>
                      <a:r>
                        <a:rPr lang="en-US" sz="2000" dirty="0">
                          <a:solidFill>
                            <a:srgbClr val="000000"/>
                          </a:solidFill>
                          <a:latin typeface="Consolas" panose="020B0609020204030204" pitchFamily="49" charset="0"/>
                        </a:rPr>
                        <a:t>"</a:t>
                      </a:r>
                      <a:r>
                        <a:rPr lang="en-US" sz="2000" dirty="0" err="1">
                          <a:solidFill>
                            <a:srgbClr val="0000FF"/>
                          </a:solidFill>
                          <a:latin typeface="Consolas" panose="020B0609020204030204" pitchFamily="49" charset="0"/>
                        </a:rPr>
                        <a:t>Microsoft.NET.Sdk.Web</a:t>
                      </a:r>
                      <a:r>
                        <a:rPr lang="en-US" sz="2000" dirty="0">
                          <a:solidFill>
                            <a:srgbClr val="000000"/>
                          </a:solidFill>
                          <a:latin typeface="Consolas" panose="020B0609020204030204" pitchFamily="49" charset="0"/>
                        </a:rPr>
                        <a:t>"</a:t>
                      </a:r>
                      <a:r>
                        <a:rPr lang="en-US" sz="2000" dirty="0">
                          <a:solidFill>
                            <a:srgbClr val="0000FF"/>
                          </a:solidFill>
                          <a:latin typeface="Consolas" panose="020B0609020204030204" pitchFamily="49" charset="0"/>
                        </a:rPr>
                        <a:t>&gt;</a:t>
                      </a:r>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  &lt;</a:t>
                      </a:r>
                      <a:r>
                        <a:rPr lang="en-US" sz="2000" dirty="0" err="1">
                          <a:solidFill>
                            <a:srgbClr val="A31515"/>
                          </a:solidFill>
                          <a:latin typeface="Consolas" panose="020B0609020204030204" pitchFamily="49" charset="0"/>
                        </a:rPr>
                        <a:t>PropertyGroup</a:t>
                      </a:r>
                      <a:r>
                        <a:rPr lang="en-US" sz="2000" dirty="0">
                          <a:solidFill>
                            <a:srgbClr val="0000FF"/>
                          </a:solidFill>
                          <a:latin typeface="Consolas" panose="020B0609020204030204" pitchFamily="49" charset="0"/>
                        </a:rPr>
                        <a:t>&gt;</a:t>
                      </a:r>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    &lt;</a:t>
                      </a:r>
                      <a:r>
                        <a:rPr lang="en-US" sz="2000" dirty="0" err="1">
                          <a:solidFill>
                            <a:srgbClr val="A31515"/>
                          </a:solidFill>
                          <a:latin typeface="Consolas" panose="020B0609020204030204" pitchFamily="49" charset="0"/>
                        </a:rPr>
                        <a:t>TargetFramework</a:t>
                      </a:r>
                      <a:r>
                        <a:rPr lang="en-US" sz="2000" dirty="0">
                          <a:solidFill>
                            <a:srgbClr val="0000FF"/>
                          </a:solidFill>
                          <a:latin typeface="Consolas" panose="020B0609020204030204" pitchFamily="49" charset="0"/>
                        </a:rPr>
                        <a:t>&gt;</a:t>
                      </a:r>
                      <a:r>
                        <a:rPr lang="en-US" sz="2000" dirty="0">
                          <a:solidFill>
                            <a:srgbClr val="000000"/>
                          </a:solidFill>
                          <a:latin typeface="Consolas" panose="020B0609020204030204" pitchFamily="49" charset="0"/>
                        </a:rPr>
                        <a:t>netcoreapp3.0</a:t>
                      </a:r>
                      <a:r>
                        <a:rPr lang="en-US" sz="2000" dirty="0">
                          <a:solidFill>
                            <a:srgbClr val="0000FF"/>
                          </a:solidFill>
                          <a:latin typeface="Consolas" panose="020B0609020204030204" pitchFamily="49" charset="0"/>
                        </a:rPr>
                        <a:t>&lt;/</a:t>
                      </a:r>
                      <a:r>
                        <a:rPr lang="en-US" sz="2000" dirty="0" err="1">
                          <a:solidFill>
                            <a:srgbClr val="A31515"/>
                          </a:solidFill>
                          <a:latin typeface="Consolas" panose="020B0609020204030204" pitchFamily="49" charset="0"/>
                        </a:rPr>
                        <a:t>TargetFramework</a:t>
                      </a:r>
                      <a:r>
                        <a:rPr lang="en-US" sz="2000" dirty="0">
                          <a:solidFill>
                            <a:srgbClr val="0000FF"/>
                          </a:solidFill>
                          <a:latin typeface="Consolas" panose="020B0609020204030204" pitchFamily="49" charset="0"/>
                        </a:rPr>
                        <a:t>&gt;</a:t>
                      </a:r>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  &lt;/</a:t>
                      </a:r>
                      <a:r>
                        <a:rPr lang="en-US" sz="2000" dirty="0" err="1">
                          <a:solidFill>
                            <a:srgbClr val="A31515"/>
                          </a:solidFill>
                          <a:latin typeface="Consolas" panose="020B0609020204030204" pitchFamily="49" charset="0"/>
                        </a:rPr>
                        <a:t>PropertyGroup</a:t>
                      </a:r>
                      <a:r>
                        <a:rPr lang="en-US" sz="2000" dirty="0">
                          <a:solidFill>
                            <a:srgbClr val="0000FF"/>
                          </a:solidFill>
                          <a:latin typeface="Consolas" panose="020B0609020204030204" pitchFamily="49" charset="0"/>
                        </a:rPr>
                        <a:t>&gt;</a:t>
                      </a:r>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&lt;/</a:t>
                      </a:r>
                      <a:r>
                        <a:rPr lang="en-US" sz="2000" dirty="0">
                          <a:solidFill>
                            <a:srgbClr val="A31515"/>
                          </a:solidFill>
                          <a:latin typeface="Consolas" panose="020B0609020204030204" pitchFamily="49" charset="0"/>
                        </a:rPr>
                        <a:t>Project</a:t>
                      </a:r>
                      <a:r>
                        <a:rPr lang="en-US" sz="2000" dirty="0">
                          <a:solidFill>
                            <a:srgbClr val="0000FF"/>
                          </a:solidFill>
                          <a:latin typeface="Consolas" panose="020B0609020204030204" pitchFamily="49" charset="0"/>
                        </a:rPr>
                        <a:t>&gt;</a:t>
                      </a:r>
                      <a:endParaRPr lang="en-US" sz="2000" dirty="0"/>
                    </a:p>
                  </a:txBody>
                  <a:tcPr>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3473222697"/>
                  </a:ext>
                </a:extLst>
              </a:tr>
              <a:tr h="362274">
                <a:tc>
                  <a:txBody>
                    <a:bodyPr/>
                    <a:lstStyle/>
                    <a:p>
                      <a:endParaRPr lang="en-US" sz="1600" dirty="0">
                        <a:solidFill>
                          <a:srgbClr val="000000"/>
                        </a:solidFill>
                        <a:latin typeface="Consolas" panose="020B0609020204030204" pitchFamily="49" charset="0"/>
                      </a:endParaRPr>
                    </a:p>
                  </a:txBody>
                  <a:tcPr>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97062865"/>
                  </a:ext>
                </a:extLst>
              </a:tr>
            </a:tbl>
          </a:graphicData>
        </a:graphic>
      </p:graphicFrame>
      <p:sp>
        <p:nvSpPr>
          <p:cNvPr id="8" name="Rectangle 7">
            <a:extLst>
              <a:ext uri="{FF2B5EF4-FFF2-40B4-BE49-F238E27FC236}">
                <a16:creationId xmlns:a16="http://schemas.microsoft.com/office/drawing/2014/main" id="{4C97B6E7-EB3E-4FB8-9315-7B6EC6471E23}"/>
              </a:ext>
            </a:extLst>
          </p:cNvPr>
          <p:cNvSpPr/>
          <p:nvPr/>
        </p:nvSpPr>
        <p:spPr>
          <a:xfrm>
            <a:off x="3354806" y="1370995"/>
            <a:ext cx="1978891" cy="446567"/>
          </a:xfrm>
          <a:prstGeom prst="rect">
            <a:avLst/>
          </a:prstGeom>
          <a:solidFill>
            <a:schemeClr val="accent1"/>
          </a:solidFill>
          <a:ln w="6350" cap="flat" cmpd="sng" algn="ctr">
            <a:solidFill>
              <a:schemeClr val="bg1"/>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lang="en-US" b="1" kern="0" dirty="0" err="1">
                <a:solidFill>
                  <a:schemeClr val="bg1"/>
                </a:solidFill>
                <a:latin typeface="Segoe UI Light"/>
              </a:rPr>
              <a:t>WebApp.csproj</a:t>
            </a:r>
            <a:endParaRPr kumimoji="0" lang="en-US" sz="1800" b="1" i="0" u="none" strike="noStrike" kern="0" cap="none" spc="0" normalizeH="0" baseline="0" noProof="0" dirty="0">
              <a:ln>
                <a:noFill/>
              </a:ln>
              <a:solidFill>
                <a:schemeClr val="bg1"/>
              </a:solidFill>
              <a:effectLst/>
              <a:uLnTx/>
              <a:uFillTx/>
              <a:latin typeface="Segoe UI Light"/>
            </a:endParaRPr>
          </a:p>
        </p:txBody>
      </p:sp>
    </p:spTree>
    <p:extLst>
      <p:ext uri="{BB962C8B-B14F-4D97-AF65-F5344CB8AC3E}">
        <p14:creationId xmlns:p14="http://schemas.microsoft.com/office/powerpoint/2010/main" val="107686509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D7C22D94-ECBE-45D1-87C4-D4A765465944}"/>
              </a:ext>
            </a:extLst>
          </p:cNvPr>
          <p:cNvSpPr>
            <a:spLocks noGrp="1"/>
          </p:cNvSpPr>
          <p:nvPr>
            <p:ph type="body" sz="quarter" idx="10"/>
          </p:nvPr>
        </p:nvSpPr>
        <p:spPr>
          <a:xfrm>
            <a:off x="269239" y="1189177"/>
            <a:ext cx="11653523" cy="727700"/>
          </a:xfrm>
        </p:spPr>
        <p:txBody>
          <a:bodyPr/>
          <a:lstStyle/>
          <a:p>
            <a:pPr marL="0" indent="0">
              <a:buNone/>
            </a:pPr>
            <a:endParaRPr lang="en-US" dirty="0"/>
          </a:p>
        </p:txBody>
      </p:sp>
      <p:sp>
        <p:nvSpPr>
          <p:cNvPr id="9" name="Title 8">
            <a:extLst>
              <a:ext uri="{FF2B5EF4-FFF2-40B4-BE49-F238E27FC236}">
                <a16:creationId xmlns:a16="http://schemas.microsoft.com/office/drawing/2014/main" id="{882660A8-AF45-4F11-96FA-F79D7809E639}"/>
              </a:ext>
            </a:extLst>
          </p:cNvPr>
          <p:cNvSpPr>
            <a:spLocks noGrp="1"/>
          </p:cNvSpPr>
          <p:nvPr>
            <p:ph type="title"/>
          </p:nvPr>
        </p:nvSpPr>
        <p:spPr/>
        <p:txBody>
          <a:bodyPr/>
          <a:lstStyle/>
          <a:p>
            <a:r>
              <a:rPr lang="en-US" dirty="0"/>
              <a:t>Supported ASP.NET Core variants</a:t>
            </a:r>
            <a:endParaRPr lang="en-US" sz="2400" dirty="0"/>
          </a:p>
        </p:txBody>
      </p:sp>
      <p:graphicFrame>
        <p:nvGraphicFramePr>
          <p:cNvPr id="4" name="Diagram 3">
            <a:extLst>
              <a:ext uri="{FF2B5EF4-FFF2-40B4-BE49-F238E27FC236}">
                <a16:creationId xmlns:a16="http://schemas.microsoft.com/office/drawing/2014/main" id="{0AF2FCA4-2482-49C0-BED0-0F418AFFE769}"/>
              </a:ext>
            </a:extLst>
          </p:cNvPr>
          <p:cNvGraphicFramePr/>
          <p:nvPr>
            <p:extLst>
              <p:ext uri="{D42A27DB-BD31-4B8C-83A1-F6EECF244321}">
                <p14:modId xmlns:p14="http://schemas.microsoft.com/office/powerpoint/2010/main" val="2008028784"/>
              </p:ext>
            </p:extLst>
          </p:nvPr>
        </p:nvGraphicFramePr>
        <p:xfrm>
          <a:off x="507287" y="1096433"/>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Rounded Corners 4">
            <a:extLst>
              <a:ext uri="{FF2B5EF4-FFF2-40B4-BE49-F238E27FC236}">
                <a16:creationId xmlns:a16="http://schemas.microsoft.com/office/drawing/2014/main" id="{74207D43-8CB2-4907-8731-F34588FF0FB4}"/>
              </a:ext>
            </a:extLst>
          </p:cNvPr>
          <p:cNvSpPr/>
          <p:nvPr/>
        </p:nvSpPr>
        <p:spPr bwMode="auto">
          <a:xfrm>
            <a:off x="457200" y="1754952"/>
            <a:ext cx="1279525" cy="323850"/>
          </a:xfrm>
          <a:prstGeom prst="round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b="1" dirty="0">
                <a:gradFill>
                  <a:gsLst>
                    <a:gs pos="0">
                      <a:srgbClr val="FFFFFF"/>
                    </a:gs>
                    <a:gs pos="100000">
                      <a:srgbClr val="FFFFFF"/>
                    </a:gs>
                  </a:gsLst>
                  <a:lin ang="5400000" scaled="0"/>
                </a:gradFill>
                <a:ea typeface="Segoe UI" pitchFamily="34" charset="0"/>
                <a:cs typeface="Segoe UI" pitchFamily="34" charset="0"/>
              </a:rPr>
              <a:t>Current</a:t>
            </a:r>
          </a:p>
        </p:txBody>
      </p:sp>
      <p:sp>
        <p:nvSpPr>
          <p:cNvPr id="6" name="Rectangle: Rounded Corners 5">
            <a:extLst>
              <a:ext uri="{FF2B5EF4-FFF2-40B4-BE49-F238E27FC236}">
                <a16:creationId xmlns:a16="http://schemas.microsoft.com/office/drawing/2014/main" id="{F7E85EC0-7EF5-4BB0-B494-3EF63575F5E1}"/>
              </a:ext>
            </a:extLst>
          </p:cNvPr>
          <p:cNvSpPr/>
          <p:nvPr/>
        </p:nvSpPr>
        <p:spPr bwMode="auto">
          <a:xfrm>
            <a:off x="457201" y="5506898"/>
            <a:ext cx="1279525" cy="323850"/>
          </a:xfrm>
          <a:prstGeom prst="roundRect">
            <a:avLst/>
          </a:prstGeom>
          <a:solidFill>
            <a:schemeClr val="accent2"/>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b="1" dirty="0">
                <a:gradFill>
                  <a:gsLst>
                    <a:gs pos="0">
                      <a:srgbClr val="FFFFFF"/>
                    </a:gs>
                    <a:gs pos="100000">
                      <a:srgbClr val="FFFFFF"/>
                    </a:gs>
                  </a:gsLst>
                  <a:lin ang="5400000" scaled="0"/>
                </a:gradFill>
                <a:ea typeface="Segoe UI" pitchFamily="34" charset="0"/>
                <a:cs typeface="Segoe UI" pitchFamily="34" charset="0"/>
              </a:rPr>
              <a:t>LTS</a:t>
            </a:r>
          </a:p>
        </p:txBody>
      </p:sp>
      <p:sp>
        <p:nvSpPr>
          <p:cNvPr id="7" name="Rectangle: Rounded Corners 6">
            <a:extLst>
              <a:ext uri="{FF2B5EF4-FFF2-40B4-BE49-F238E27FC236}">
                <a16:creationId xmlns:a16="http://schemas.microsoft.com/office/drawing/2014/main" id="{33B61F78-F3A9-40EE-AA47-C1F46E06AFDC}"/>
              </a:ext>
            </a:extLst>
          </p:cNvPr>
          <p:cNvSpPr/>
          <p:nvPr/>
        </p:nvSpPr>
        <p:spPr bwMode="auto">
          <a:xfrm>
            <a:off x="954962" y="4254790"/>
            <a:ext cx="1279525" cy="323850"/>
          </a:xfrm>
          <a:prstGeom prst="roundRect">
            <a:avLst/>
          </a:prstGeom>
          <a:solidFill>
            <a:schemeClr val="accent2"/>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b="1" dirty="0">
                <a:gradFill>
                  <a:gsLst>
                    <a:gs pos="0">
                      <a:srgbClr val="FFFFFF"/>
                    </a:gs>
                    <a:gs pos="100000">
                      <a:srgbClr val="FFFFFF"/>
                    </a:gs>
                  </a:gsLst>
                  <a:lin ang="5400000" scaled="0"/>
                </a:gradFill>
                <a:ea typeface="Segoe UI" pitchFamily="34" charset="0"/>
                <a:cs typeface="Segoe UI" pitchFamily="34" charset="0"/>
              </a:rPr>
              <a:t>LTS</a:t>
            </a:r>
          </a:p>
        </p:txBody>
      </p:sp>
      <p:sp>
        <p:nvSpPr>
          <p:cNvPr id="8" name="Rectangle: Rounded Corners 7">
            <a:extLst>
              <a:ext uri="{FF2B5EF4-FFF2-40B4-BE49-F238E27FC236}">
                <a16:creationId xmlns:a16="http://schemas.microsoft.com/office/drawing/2014/main" id="{2A7E1B7F-B1AB-40CE-B831-BF6BD9FA1FDF}"/>
              </a:ext>
            </a:extLst>
          </p:cNvPr>
          <p:cNvSpPr/>
          <p:nvPr/>
        </p:nvSpPr>
        <p:spPr bwMode="auto">
          <a:xfrm>
            <a:off x="954962" y="3004871"/>
            <a:ext cx="1279525" cy="323850"/>
          </a:xfrm>
          <a:prstGeom prst="roundRect">
            <a:avLst/>
          </a:prstGeom>
          <a:solidFill>
            <a:schemeClr val="tx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b="1" dirty="0" err="1">
                <a:gradFill>
                  <a:gsLst>
                    <a:gs pos="0">
                      <a:srgbClr val="FFFFFF"/>
                    </a:gs>
                    <a:gs pos="100000">
                      <a:srgbClr val="FFFFFF"/>
                    </a:gs>
                  </a:gsLst>
                  <a:lin ang="5400000" scaled="0"/>
                </a:gradFill>
                <a:ea typeface="Segoe UI" pitchFamily="34" charset="0"/>
                <a:cs typeface="Segoe UI" pitchFamily="34" charset="0"/>
              </a:rPr>
              <a:t>Maint</a:t>
            </a:r>
            <a:r>
              <a:rPr lang="en-US" sz="1600" b="1" dirty="0">
                <a:gradFill>
                  <a:gsLst>
                    <a:gs pos="0">
                      <a:srgbClr val="FFFFFF"/>
                    </a:gs>
                    <a:gs pos="100000">
                      <a:srgbClr val="FFFFFF"/>
                    </a:gs>
                  </a:gsLst>
                  <a:lin ang="5400000" scaled="0"/>
                </a:gradFill>
                <a:ea typeface="Segoe UI" pitchFamily="34" charset="0"/>
                <a:cs typeface="Segoe UI" pitchFamily="34" charset="0"/>
              </a:rPr>
              <a:t>.</a:t>
            </a:r>
          </a:p>
        </p:txBody>
      </p:sp>
    </p:spTree>
    <p:extLst>
      <p:ext uri="{BB962C8B-B14F-4D97-AF65-F5344CB8AC3E}">
        <p14:creationId xmlns:p14="http://schemas.microsoft.com/office/powerpoint/2010/main" val="99939746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54F6B1-9A29-47D2-8AA6-EA9FFD02BA9D}"/>
              </a:ext>
            </a:extLst>
          </p:cNvPr>
          <p:cNvSpPr>
            <a:spLocks noGrp="1"/>
          </p:cNvSpPr>
          <p:nvPr>
            <p:ph type="body" sz="quarter" idx="10"/>
          </p:nvPr>
        </p:nvSpPr>
        <p:spPr>
          <a:xfrm>
            <a:off x="269239" y="1189177"/>
            <a:ext cx="11653523" cy="4093428"/>
          </a:xfrm>
        </p:spPr>
        <p:txBody>
          <a:bodyPr/>
          <a:lstStyle/>
          <a:p>
            <a:pPr marL="0" indent="0">
              <a:buNone/>
            </a:pPr>
            <a:r>
              <a:rPr lang="en-US" sz="2800" dirty="0"/>
              <a:t>Web SDK includes the following:</a:t>
            </a:r>
          </a:p>
          <a:p>
            <a:pPr marL="0" indent="0">
              <a:buNone/>
            </a:pPr>
            <a:r>
              <a:rPr lang="en-US" sz="2000" dirty="0">
                <a:solidFill>
                  <a:srgbClr val="0000FF"/>
                </a:solidFill>
                <a:latin typeface="Consolas" panose="020B0609020204030204" pitchFamily="49" charset="0"/>
              </a:rPr>
              <a:t>&lt;</a:t>
            </a:r>
            <a:r>
              <a:rPr lang="en-US" sz="2000" dirty="0" err="1">
                <a:solidFill>
                  <a:srgbClr val="A31515"/>
                </a:solidFill>
                <a:latin typeface="Consolas" panose="020B0609020204030204" pitchFamily="49" charset="0"/>
              </a:rPr>
              <a:t>ItemGroup</a:t>
            </a:r>
            <a:r>
              <a:rPr lang="en-US" sz="2000" dirty="0">
                <a:solidFill>
                  <a:srgbClr val="0000FF"/>
                </a:solidFill>
                <a:latin typeface="Consolas" panose="020B0609020204030204" pitchFamily="49" charset="0"/>
              </a:rPr>
              <a:t>&gt;</a:t>
            </a:r>
            <a:endParaRPr lang="en-US" sz="2000" dirty="0">
              <a:solidFill>
                <a:srgbClr val="000000"/>
              </a:solidFill>
              <a:latin typeface="Consolas" panose="020B0609020204030204" pitchFamily="49" charset="0"/>
            </a:endParaRPr>
          </a:p>
          <a:p>
            <a:pPr marL="0" indent="0">
              <a:buNone/>
            </a:pPr>
            <a:r>
              <a:rPr lang="en-US" sz="2000" dirty="0">
                <a:solidFill>
                  <a:srgbClr val="0000FF"/>
                </a:solidFill>
                <a:latin typeface="Consolas" panose="020B0609020204030204" pitchFamily="49" charset="0"/>
              </a:rPr>
              <a:t>    &lt;</a:t>
            </a:r>
            <a:r>
              <a:rPr lang="en-US" sz="2000" dirty="0" err="1">
                <a:solidFill>
                  <a:srgbClr val="A31515"/>
                </a:solidFill>
                <a:latin typeface="Consolas" panose="020B0609020204030204" pitchFamily="49" charset="0"/>
              </a:rPr>
              <a:t>FrameworkReference</a:t>
            </a:r>
            <a:r>
              <a:rPr lang="en-US" sz="2000" dirty="0">
                <a:solidFill>
                  <a:srgbClr val="0000FF"/>
                </a:solidFill>
                <a:latin typeface="Consolas" panose="020B0609020204030204" pitchFamily="49" charset="0"/>
              </a:rPr>
              <a:t> </a:t>
            </a:r>
            <a:r>
              <a:rPr lang="en-US" sz="2000" dirty="0">
                <a:solidFill>
                  <a:srgbClr val="FF0000"/>
                </a:solidFill>
                <a:latin typeface="Consolas" panose="020B0609020204030204" pitchFamily="49" charset="0"/>
              </a:rPr>
              <a:t>Include</a:t>
            </a:r>
            <a:r>
              <a:rPr lang="en-US" sz="2000" dirty="0">
                <a:solidFill>
                  <a:srgbClr val="0000FF"/>
                </a:solidFill>
                <a:latin typeface="Consolas" panose="020B0609020204030204" pitchFamily="49" charset="0"/>
              </a:rPr>
              <a:t>=</a:t>
            </a:r>
            <a:r>
              <a:rPr lang="en-US" sz="2000" dirty="0">
                <a:solidFill>
                  <a:srgbClr val="000000"/>
                </a:solidFill>
                <a:latin typeface="Consolas" panose="020B0609020204030204" pitchFamily="49" charset="0"/>
              </a:rPr>
              <a:t>"</a:t>
            </a:r>
            <a:r>
              <a:rPr lang="en-US" sz="2000" dirty="0" err="1">
                <a:solidFill>
                  <a:srgbClr val="0000FF"/>
                </a:solidFill>
                <a:latin typeface="Consolas" panose="020B0609020204030204" pitchFamily="49" charset="0"/>
              </a:rPr>
              <a:t>Microsoft.AspNetCore.App</a:t>
            </a:r>
            <a:r>
              <a:rPr lang="en-US" sz="2000" dirty="0">
                <a:solidFill>
                  <a:srgbClr val="000000"/>
                </a:solidFill>
                <a:latin typeface="Consolas" panose="020B0609020204030204" pitchFamily="49" charset="0"/>
              </a:rPr>
              <a:t>"</a:t>
            </a:r>
            <a:r>
              <a:rPr lang="en-US" sz="2000" dirty="0">
                <a:solidFill>
                  <a:srgbClr val="0000FF"/>
                </a:solidFill>
                <a:latin typeface="Consolas" panose="020B0609020204030204" pitchFamily="49" charset="0"/>
              </a:rPr>
              <a:t> /&gt;</a:t>
            </a:r>
            <a:endParaRPr lang="en-US" sz="2000" dirty="0">
              <a:solidFill>
                <a:srgbClr val="000000"/>
              </a:solidFill>
              <a:latin typeface="Consolas" panose="020B0609020204030204" pitchFamily="49" charset="0"/>
            </a:endParaRPr>
          </a:p>
          <a:p>
            <a:pPr marL="0" indent="0">
              <a:buNone/>
            </a:pPr>
            <a:r>
              <a:rPr lang="en-US" sz="2000" dirty="0">
                <a:solidFill>
                  <a:srgbClr val="0000FF"/>
                </a:solidFill>
                <a:latin typeface="Consolas" panose="020B0609020204030204" pitchFamily="49" charset="0"/>
              </a:rPr>
              <a:t>&lt;/</a:t>
            </a:r>
            <a:r>
              <a:rPr lang="en-US" sz="2000" dirty="0" err="1">
                <a:solidFill>
                  <a:srgbClr val="A31515"/>
                </a:solidFill>
                <a:latin typeface="Consolas" panose="020B0609020204030204" pitchFamily="49" charset="0"/>
              </a:rPr>
              <a:t>ItemGroup</a:t>
            </a:r>
            <a:r>
              <a:rPr lang="en-US" sz="2000" dirty="0">
                <a:solidFill>
                  <a:srgbClr val="0000FF"/>
                </a:solidFill>
                <a:latin typeface="Consolas" panose="020B0609020204030204" pitchFamily="49" charset="0"/>
              </a:rPr>
              <a:t>&gt;</a:t>
            </a:r>
          </a:p>
          <a:p>
            <a:pPr marL="0" indent="0">
              <a:buNone/>
            </a:pPr>
            <a:endParaRPr lang="en-US" sz="2000" i="1" dirty="0">
              <a:solidFill>
                <a:srgbClr val="0000FF"/>
              </a:solidFill>
              <a:latin typeface="Consolas" panose="020B0609020204030204" pitchFamily="49" charset="0"/>
            </a:endParaRPr>
          </a:p>
          <a:p>
            <a:pPr marL="0" indent="0">
              <a:buNone/>
            </a:pPr>
            <a:endParaRPr lang="en-US" sz="2000" i="1" dirty="0">
              <a:solidFill>
                <a:srgbClr val="0000FF"/>
              </a:solidFill>
              <a:latin typeface="Consolas" panose="020B0609020204030204" pitchFamily="49" charset="0"/>
            </a:endParaRPr>
          </a:p>
          <a:p>
            <a:pPr marL="0" indent="0">
              <a:buNone/>
            </a:pPr>
            <a:r>
              <a:rPr lang="en-US" sz="2800" dirty="0"/>
              <a:t>Remove metapackage reference when migrating:</a:t>
            </a:r>
          </a:p>
          <a:p>
            <a:pPr marL="0" indent="0">
              <a:buNone/>
            </a:pPr>
            <a:r>
              <a:rPr lang="en-US" sz="2000" dirty="0">
                <a:solidFill>
                  <a:srgbClr val="0000FF"/>
                </a:solidFill>
                <a:latin typeface="Consolas" panose="020B0609020204030204" pitchFamily="49" charset="0"/>
              </a:rPr>
              <a:t>&lt;</a:t>
            </a:r>
            <a:r>
              <a:rPr lang="en-US" sz="2000" dirty="0" err="1">
                <a:solidFill>
                  <a:srgbClr val="A31515"/>
                </a:solidFill>
                <a:latin typeface="Consolas" panose="020B0609020204030204" pitchFamily="49" charset="0"/>
              </a:rPr>
              <a:t>ItemGroup</a:t>
            </a:r>
            <a:r>
              <a:rPr lang="en-US" sz="2000" dirty="0">
                <a:solidFill>
                  <a:srgbClr val="0000FF"/>
                </a:solidFill>
                <a:latin typeface="Consolas" panose="020B0609020204030204" pitchFamily="49" charset="0"/>
              </a:rPr>
              <a:t>&gt;</a:t>
            </a:r>
            <a:endParaRPr lang="en-US" sz="2000" dirty="0">
              <a:solidFill>
                <a:srgbClr val="000000"/>
              </a:solidFill>
              <a:latin typeface="Consolas" panose="020B0609020204030204" pitchFamily="49" charset="0"/>
            </a:endParaRPr>
          </a:p>
          <a:p>
            <a:pPr marL="0" indent="0">
              <a:buNone/>
            </a:pPr>
            <a:r>
              <a:rPr lang="en-US" sz="2000" dirty="0">
                <a:solidFill>
                  <a:srgbClr val="0000FF"/>
                </a:solidFill>
                <a:latin typeface="Consolas" panose="020B0609020204030204" pitchFamily="49" charset="0"/>
              </a:rPr>
              <a:t>    &lt;</a:t>
            </a:r>
            <a:r>
              <a:rPr lang="en-US" sz="2000" dirty="0" err="1">
                <a:solidFill>
                  <a:srgbClr val="A31515"/>
                </a:solidFill>
                <a:latin typeface="Consolas" panose="020B0609020204030204" pitchFamily="49" charset="0"/>
              </a:rPr>
              <a:t>PackageReference</a:t>
            </a:r>
            <a:r>
              <a:rPr lang="en-US" sz="2000" dirty="0">
                <a:solidFill>
                  <a:srgbClr val="0000FF"/>
                </a:solidFill>
                <a:latin typeface="Consolas" panose="020B0609020204030204" pitchFamily="49" charset="0"/>
              </a:rPr>
              <a:t> </a:t>
            </a:r>
            <a:r>
              <a:rPr lang="en-US" sz="2000" dirty="0">
                <a:solidFill>
                  <a:srgbClr val="FF0000"/>
                </a:solidFill>
                <a:latin typeface="Consolas" panose="020B0609020204030204" pitchFamily="49" charset="0"/>
              </a:rPr>
              <a:t>Include</a:t>
            </a:r>
            <a:r>
              <a:rPr lang="en-US" sz="2000" dirty="0">
                <a:solidFill>
                  <a:srgbClr val="0000FF"/>
                </a:solidFill>
                <a:latin typeface="Consolas" panose="020B0609020204030204" pitchFamily="49" charset="0"/>
              </a:rPr>
              <a:t>=</a:t>
            </a:r>
            <a:r>
              <a:rPr lang="en-US" sz="2000" dirty="0">
                <a:solidFill>
                  <a:srgbClr val="000000"/>
                </a:solidFill>
                <a:latin typeface="Consolas" panose="020B0609020204030204" pitchFamily="49" charset="0"/>
              </a:rPr>
              <a:t>"</a:t>
            </a:r>
            <a:r>
              <a:rPr lang="en-US" sz="2000" dirty="0" err="1">
                <a:solidFill>
                  <a:srgbClr val="0000FF"/>
                </a:solidFill>
                <a:latin typeface="Consolas" panose="020B0609020204030204" pitchFamily="49" charset="0"/>
              </a:rPr>
              <a:t>Microsoft.AspNetCore.App</a:t>
            </a:r>
            <a:r>
              <a:rPr lang="en-US" sz="2000" dirty="0">
                <a:solidFill>
                  <a:srgbClr val="000000"/>
                </a:solidFill>
                <a:latin typeface="Consolas" panose="020B0609020204030204" pitchFamily="49" charset="0"/>
              </a:rPr>
              <a:t>"</a:t>
            </a:r>
            <a:r>
              <a:rPr lang="en-US" sz="2000" dirty="0">
                <a:solidFill>
                  <a:srgbClr val="0000FF"/>
                </a:solidFill>
                <a:latin typeface="Consolas" panose="020B0609020204030204" pitchFamily="49" charset="0"/>
              </a:rPr>
              <a:t> /&gt;</a:t>
            </a:r>
            <a:endParaRPr lang="en-US" sz="2000" dirty="0">
              <a:solidFill>
                <a:srgbClr val="000000"/>
              </a:solidFill>
              <a:latin typeface="Consolas" panose="020B0609020204030204" pitchFamily="49" charset="0"/>
            </a:endParaRPr>
          </a:p>
          <a:p>
            <a:pPr marL="0" indent="0">
              <a:buNone/>
            </a:pPr>
            <a:r>
              <a:rPr lang="en-US" sz="2000" dirty="0">
                <a:solidFill>
                  <a:srgbClr val="0000FF"/>
                </a:solidFill>
                <a:latin typeface="Consolas" panose="020B0609020204030204" pitchFamily="49" charset="0"/>
              </a:rPr>
              <a:t>&lt;/</a:t>
            </a:r>
            <a:r>
              <a:rPr lang="en-US" sz="2000" dirty="0" err="1">
                <a:solidFill>
                  <a:srgbClr val="A31515"/>
                </a:solidFill>
                <a:latin typeface="Consolas" panose="020B0609020204030204" pitchFamily="49" charset="0"/>
              </a:rPr>
              <a:t>ItemGroup</a:t>
            </a:r>
            <a:r>
              <a:rPr lang="en-US" sz="2000" dirty="0">
                <a:solidFill>
                  <a:srgbClr val="0000FF"/>
                </a:solidFill>
                <a:latin typeface="Consolas" panose="020B0609020204030204" pitchFamily="49" charset="0"/>
              </a:rPr>
              <a:t>&gt;</a:t>
            </a:r>
            <a:endParaRPr lang="en-US" sz="2000" i="1" dirty="0"/>
          </a:p>
          <a:p>
            <a:pPr marL="0" indent="0">
              <a:buNone/>
            </a:pPr>
            <a:endParaRPr lang="en-US" sz="2000" i="1" dirty="0">
              <a:solidFill>
                <a:srgbClr val="0000FF"/>
              </a:solidFill>
              <a:latin typeface="Consolas" panose="020B0609020204030204" pitchFamily="49" charset="0"/>
            </a:endParaRPr>
          </a:p>
        </p:txBody>
      </p:sp>
      <p:sp>
        <p:nvSpPr>
          <p:cNvPr id="3" name="Title 2">
            <a:extLst>
              <a:ext uri="{FF2B5EF4-FFF2-40B4-BE49-F238E27FC236}">
                <a16:creationId xmlns:a16="http://schemas.microsoft.com/office/drawing/2014/main" id="{4D6FEFBB-5DFC-4490-BA6A-1BC45DEA5EC8}"/>
              </a:ext>
            </a:extLst>
          </p:cNvPr>
          <p:cNvSpPr>
            <a:spLocks noGrp="1"/>
          </p:cNvSpPr>
          <p:nvPr>
            <p:ph type="title"/>
          </p:nvPr>
        </p:nvSpPr>
        <p:spPr>
          <a:xfrm>
            <a:off x="269240" y="289511"/>
            <a:ext cx="11655840" cy="899665"/>
          </a:xfrm>
        </p:spPr>
        <p:txBody>
          <a:bodyPr/>
          <a:lstStyle/>
          <a:p>
            <a:r>
              <a:rPr lang="en-US" dirty="0"/>
              <a:t>Implicit Shared Framework reference</a:t>
            </a:r>
          </a:p>
        </p:txBody>
      </p:sp>
      <p:pic>
        <p:nvPicPr>
          <p:cNvPr id="5" name="Picture 4">
            <a:extLst>
              <a:ext uri="{FF2B5EF4-FFF2-40B4-BE49-F238E27FC236}">
                <a16:creationId xmlns:a16="http://schemas.microsoft.com/office/drawing/2014/main" id="{1210F444-D979-4AD5-8E0B-27D178C6AF48}"/>
              </a:ext>
            </a:extLst>
          </p:cNvPr>
          <p:cNvPicPr>
            <a:picLocks noChangeAspect="1"/>
          </p:cNvPicPr>
          <p:nvPr/>
        </p:nvPicPr>
        <p:blipFill>
          <a:blip r:embed="rId3"/>
          <a:stretch>
            <a:fillRect/>
          </a:stretch>
        </p:blipFill>
        <p:spPr>
          <a:xfrm>
            <a:off x="9125013" y="1211263"/>
            <a:ext cx="2676899" cy="3610479"/>
          </a:xfrm>
          <a:prstGeom prst="rect">
            <a:avLst/>
          </a:prstGeom>
          <a:effectLst>
            <a:outerShdw blurRad="50800" dist="38100" dir="2700000" algn="tl" rotWithShape="0">
              <a:prstClr val="black">
                <a:alpha val="40000"/>
              </a:prstClr>
            </a:outerShdw>
          </a:effectLst>
        </p:spPr>
      </p:pic>
      <p:sp>
        <p:nvSpPr>
          <p:cNvPr id="6" name="Rectangle 5">
            <a:extLst>
              <a:ext uri="{FF2B5EF4-FFF2-40B4-BE49-F238E27FC236}">
                <a16:creationId xmlns:a16="http://schemas.microsoft.com/office/drawing/2014/main" id="{D3447D79-C010-45A3-BBBC-FE255C31E33B}"/>
              </a:ext>
            </a:extLst>
          </p:cNvPr>
          <p:cNvSpPr/>
          <p:nvPr/>
        </p:nvSpPr>
        <p:spPr bwMode="auto">
          <a:xfrm>
            <a:off x="9727474" y="3040063"/>
            <a:ext cx="1950720" cy="245856"/>
          </a:xfrm>
          <a:prstGeom prst="rect">
            <a:avLst/>
          </a:prstGeom>
          <a:noFill/>
          <a:ln w="381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5078615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26" presetClass="emph" presetSubtype="0" fill="hold" grpId="1" nodeType="withEffect">
                                  <p:stCondLst>
                                    <p:cond delay="0"/>
                                  </p:stCondLst>
                                  <p:childTnLst>
                                    <p:animEffect transition="out" filter="fade">
                                      <p:cBhvr>
                                        <p:cTn id="12" dur="500" tmFilter="0, 0; .2, .5; .8, .5; 1, 0"/>
                                        <p:tgtEl>
                                          <p:spTgt spid="6"/>
                                        </p:tgtEl>
                                      </p:cBhvr>
                                    </p:animEffect>
                                    <p:animScale>
                                      <p:cBhvr>
                                        <p:cTn id="13"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ext"/>
          <p:cNvSpPr txBox="1"/>
          <p:nvPr/>
        </p:nvSpPr>
        <p:spPr>
          <a:xfrm>
            <a:off x="-970548" y="6350081"/>
            <a:ext cx="14133096" cy="5509200"/>
          </a:xfrm>
          <a:prstGeom prst="rect">
            <a:avLst/>
          </a:prstGeom>
          <a:noFill/>
        </p:spPr>
        <p:txBody>
          <a:bodyPr wrap="square" rtlCol="0">
            <a:spAutoFit/>
            <a:scene3d>
              <a:camera prst="perspectiveRelaxedModerately" fov="4800000"/>
              <a:lightRig rig="threePt" dir="t"/>
            </a:scene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D800"/>
                </a:solidFill>
                <a:effectLst>
                  <a:glow rad="101600">
                    <a:srgbClr val="FFD800">
                      <a:alpha val="20000"/>
                    </a:srgbClr>
                  </a:glow>
                </a:effectLst>
                <a:uLnTx/>
                <a:uFillTx/>
                <a:latin typeface="Arial Black" panose="020B0A04020102020204" pitchFamily="34" charset="0"/>
                <a:ea typeface="+mn-ea"/>
                <a:cs typeface="+mn-cs"/>
              </a:rPr>
              <a:t>Episode III</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D800"/>
              </a:solidFill>
              <a:effectLst>
                <a:glow rad="101600">
                  <a:srgbClr val="FFD800">
                    <a:alpha val="20000"/>
                  </a:srgbClr>
                </a:glow>
              </a:effectLst>
              <a:uLnTx/>
              <a:uFillTx/>
              <a:latin typeface="Arial Black" panose="020B0A0402010202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D800"/>
                </a:solidFill>
                <a:effectLst>
                  <a:glow rad="101600">
                    <a:srgbClr val="FFD800">
                      <a:alpha val="20000"/>
                    </a:srgbClr>
                  </a:glow>
                </a:effectLst>
                <a:uLnTx/>
                <a:uFillTx/>
                <a:latin typeface="Arial Black" panose="020B0A04020102020204" pitchFamily="34" charset="0"/>
                <a:ea typeface="+mn-ea"/>
                <a:cs typeface="+mn-cs"/>
              </a:rPr>
              <a:t>A NEW RELEASE</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4400" b="0" i="0" u="none" strike="noStrike" kern="1200" cap="none" spc="0" normalizeH="0" baseline="0" noProof="0" dirty="0">
              <a:ln>
                <a:noFill/>
              </a:ln>
              <a:solidFill>
                <a:srgbClr val="FFD800"/>
              </a:solidFill>
              <a:effectLst>
                <a:glow rad="101600">
                  <a:srgbClr val="FFD800">
                    <a:alpha val="20000"/>
                  </a:srgbClr>
                </a:glow>
              </a:effectLst>
              <a:uLnTx/>
              <a:uFillTx/>
              <a:latin typeface="Arial Black" panose="020B0A04020102020204" pitchFamily="34" charset="0"/>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D800"/>
                </a:solidFill>
                <a:effectLst>
                  <a:glow rad="101600">
                    <a:srgbClr val="FFD800">
                      <a:alpha val="20000"/>
                    </a:srgbClr>
                  </a:glow>
                </a:effectLst>
                <a:uLnTx/>
                <a:uFillTx/>
                <a:latin typeface="Arial Black" panose="020B0A04020102020204" pitchFamily="34" charset="0"/>
                <a:ea typeface="+mn-ea"/>
                <a:cs typeface="+mn-cs"/>
              </a:rPr>
              <a:t>It is a period of assembly removal from the ASP.NET Core shared f</a:t>
            </a:r>
            <a:r>
              <a:rPr kumimoji="0" lang="en-US" sz="4400" b="0" i="0" u="none" strike="noStrike" kern="1200" cap="none" spc="0" normalizeH="0" baseline="0" noProof="0" dirty="0" err="1">
                <a:ln>
                  <a:noFill/>
                </a:ln>
                <a:solidFill>
                  <a:srgbClr val="FFD800"/>
                </a:solidFill>
                <a:effectLst>
                  <a:glow rad="101600">
                    <a:srgbClr val="FFD800">
                      <a:alpha val="20000"/>
                    </a:srgbClr>
                  </a:glow>
                </a:effectLst>
                <a:uLnTx/>
                <a:uFillTx/>
                <a:latin typeface="Arial Black" panose="020B0A04020102020204" pitchFamily="34" charset="0"/>
                <a:ea typeface="+mn-ea"/>
                <a:cs typeface="+mn-cs"/>
              </a:rPr>
              <a:t>ramework</a:t>
            </a:r>
            <a:r>
              <a:rPr kumimoji="0" lang="en-US" sz="4400" b="0" i="0" u="none" strike="noStrike" kern="1200" cap="none" spc="0" normalizeH="0" baseline="0" noProof="0" dirty="0">
                <a:ln>
                  <a:noFill/>
                </a:ln>
                <a:solidFill>
                  <a:srgbClr val="FFD800"/>
                </a:solidFill>
                <a:effectLst>
                  <a:glow rad="101600">
                    <a:srgbClr val="FFD800">
                      <a:alpha val="20000"/>
                    </a:srgbClr>
                  </a:glow>
                </a:effectLst>
                <a:uLnTx/>
                <a:uFillTx/>
                <a:latin typeface="Arial Black" panose="020B0A04020102020204" pitchFamily="34" charset="0"/>
                <a:ea typeface="+mn-ea"/>
                <a:cs typeface="+mn-cs"/>
              </a:rPr>
              <a:t>. Caffeinated engineers, working from a building in Redmond, have made tough decisions…</a:t>
            </a:r>
          </a:p>
        </p:txBody>
      </p:sp>
      <p:sp>
        <p:nvSpPr>
          <p:cNvPr id="2" name="Stars"/>
          <p:cNvSpPr/>
          <p:nvPr/>
        </p:nvSpPr>
        <p:spPr>
          <a:xfrm>
            <a:off x="0" y="0"/>
            <a:ext cx="12192000" cy="4267200"/>
          </a:xfrm>
          <a:prstGeom prst="rect">
            <a:avLst/>
          </a:prstGeom>
          <a:blipFill>
            <a:blip r:embed="rId3"/>
            <a:stretch>
              <a:fillRect/>
            </a:stretch>
          </a:blip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644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fill="hold" grpId="0" nodeType="withEffect">
                                  <p:stCondLst>
                                    <p:cond delay="0"/>
                                  </p:stCondLst>
                                  <p:childTnLst>
                                    <p:animMotion origin="layout" path="M 0 3.7037E-6 L 0 -1.26667 " pathEditMode="relative" rAng="0" ptsTypes="AA">
                                      <p:cBhvr>
                                        <p:cTn id="6" dur="30000" fill="hold"/>
                                        <p:tgtEl>
                                          <p:spTgt spid="7"/>
                                        </p:tgtEl>
                                        <p:attrNameLst>
                                          <p:attrName>ppt_x</p:attrName>
                                          <p:attrName>ppt_y</p:attrName>
                                        </p:attrNameLst>
                                      </p:cBhvr>
                                      <p:rCtr x="0" y="-63333"/>
                                    </p:animMotion>
                                  </p:childTnLst>
                                </p:cTn>
                              </p:par>
                              <p:par>
                                <p:cTn id="7" presetID="6" presetClass="emph" presetSubtype="0" fill="hold" grpId="1" nodeType="withEffect">
                                  <p:stCondLst>
                                    <p:cond delay="0"/>
                                  </p:stCondLst>
                                  <p:childTnLst>
                                    <p:animScale>
                                      <p:cBhvr>
                                        <p:cTn id="8" dur="30000" fill="hold"/>
                                        <p:tgtEl>
                                          <p:spTgt spid="7"/>
                                        </p:tgtEl>
                                      </p:cBhvr>
                                      <p:by x="10000" y="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54F6B1-9A29-47D2-8AA6-EA9FFD02BA9D}"/>
              </a:ext>
            </a:extLst>
          </p:cNvPr>
          <p:cNvSpPr>
            <a:spLocks noGrp="1"/>
          </p:cNvSpPr>
          <p:nvPr>
            <p:ph type="body" sz="quarter" idx="10"/>
          </p:nvPr>
        </p:nvSpPr>
        <p:spPr>
          <a:xfrm>
            <a:off x="269239" y="1189177"/>
            <a:ext cx="11653523" cy="4046236"/>
          </a:xfrm>
        </p:spPr>
        <p:txBody>
          <a:bodyPr/>
          <a:lstStyle/>
          <a:p>
            <a:r>
              <a:rPr lang="en-US" dirty="0"/>
              <a:t>Json.NET</a:t>
            </a:r>
          </a:p>
          <a:p>
            <a:r>
              <a:rPr lang="en-US" dirty="0" err="1"/>
              <a:t>Microsoft.AspNet.WebApi.Client</a:t>
            </a:r>
            <a:endParaRPr lang="en-US" dirty="0"/>
          </a:p>
          <a:p>
            <a:r>
              <a:rPr lang="en-US" dirty="0"/>
              <a:t>Roslyn (</a:t>
            </a:r>
            <a:r>
              <a:rPr lang="en-US" dirty="0" err="1"/>
              <a:t>Microsoft.CodeAnalysis</a:t>
            </a:r>
            <a:r>
              <a:rPr lang="en-US" dirty="0"/>
              <a:t>.*)</a:t>
            </a:r>
          </a:p>
          <a:p>
            <a:r>
              <a:rPr lang="en-US" dirty="0"/>
              <a:t>EF Core</a:t>
            </a:r>
          </a:p>
          <a:p>
            <a:r>
              <a:rPr lang="en-US" dirty="0"/>
              <a:t>Social auth</a:t>
            </a:r>
          </a:p>
          <a:p>
            <a:r>
              <a:rPr lang="en-US" dirty="0"/>
              <a:t>Node Services &amp; SPA Services</a:t>
            </a:r>
          </a:p>
        </p:txBody>
      </p:sp>
      <p:sp>
        <p:nvSpPr>
          <p:cNvPr id="3" name="Title 2">
            <a:extLst>
              <a:ext uri="{FF2B5EF4-FFF2-40B4-BE49-F238E27FC236}">
                <a16:creationId xmlns:a16="http://schemas.microsoft.com/office/drawing/2014/main" id="{4D6FEFBB-5DFC-4490-BA6A-1BC45DEA5EC8}"/>
              </a:ext>
            </a:extLst>
          </p:cNvPr>
          <p:cNvSpPr>
            <a:spLocks noGrp="1"/>
          </p:cNvSpPr>
          <p:nvPr>
            <p:ph type="title"/>
          </p:nvPr>
        </p:nvSpPr>
        <p:spPr/>
        <p:txBody>
          <a:bodyPr/>
          <a:lstStyle/>
          <a:p>
            <a:r>
              <a:rPr lang="en-US" dirty="0"/>
              <a:t>Assemblies removed from Shared Framework</a:t>
            </a:r>
          </a:p>
        </p:txBody>
      </p:sp>
      <p:pic>
        <p:nvPicPr>
          <p:cNvPr id="6" name="Picture 5" descr="A picture containing text&#10;&#10;Description automatically generated">
            <a:extLst>
              <a:ext uri="{FF2B5EF4-FFF2-40B4-BE49-F238E27FC236}">
                <a16:creationId xmlns:a16="http://schemas.microsoft.com/office/drawing/2014/main" id="{11B705AC-092B-4594-A799-E45B35B9B0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1442" y="4692177"/>
            <a:ext cx="2037833" cy="200548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99656735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693137B-908B-4DB6-A691-2FFD6B2A03F1}"/>
              </a:ext>
            </a:extLst>
          </p:cNvPr>
          <p:cNvSpPr>
            <a:spLocks noGrp="1"/>
          </p:cNvSpPr>
          <p:nvPr>
            <p:ph type="body" sz="quarter" idx="10"/>
          </p:nvPr>
        </p:nvSpPr>
        <p:spPr/>
        <p:txBody>
          <a:bodyPr/>
          <a:lstStyle/>
          <a:p>
            <a:endParaRPr lang="en-US" dirty="0"/>
          </a:p>
        </p:txBody>
      </p:sp>
      <p:sp>
        <p:nvSpPr>
          <p:cNvPr id="4" name="Title 3">
            <a:extLst>
              <a:ext uri="{FF2B5EF4-FFF2-40B4-BE49-F238E27FC236}">
                <a16:creationId xmlns:a16="http://schemas.microsoft.com/office/drawing/2014/main" id="{9F009DED-7967-4332-B114-17A6054575E0}"/>
              </a:ext>
            </a:extLst>
          </p:cNvPr>
          <p:cNvSpPr>
            <a:spLocks noGrp="1"/>
          </p:cNvSpPr>
          <p:nvPr>
            <p:ph type="title"/>
          </p:nvPr>
        </p:nvSpPr>
        <p:spPr/>
        <p:txBody>
          <a:bodyPr/>
          <a:lstStyle/>
          <a:p>
            <a:r>
              <a:rPr lang="en-US"/>
              <a:t>Shared Framework: 2.2 </a:t>
            </a:r>
            <a:r>
              <a:rPr lang="en-US" dirty="0"/>
              <a:t>vs. 3.0</a:t>
            </a:r>
          </a:p>
        </p:txBody>
      </p:sp>
      <p:pic>
        <p:nvPicPr>
          <p:cNvPr id="2" name="Picture 1">
            <a:extLst>
              <a:ext uri="{FF2B5EF4-FFF2-40B4-BE49-F238E27FC236}">
                <a16:creationId xmlns:a16="http://schemas.microsoft.com/office/drawing/2014/main" id="{67EAC3E9-1B7D-4116-BCFA-98B35E86F42B}"/>
              </a:ext>
            </a:extLst>
          </p:cNvPr>
          <p:cNvPicPr>
            <a:picLocks noChangeAspect="1"/>
          </p:cNvPicPr>
          <p:nvPr/>
        </p:nvPicPr>
        <p:blipFill>
          <a:blip r:embed="rId3"/>
          <a:stretch>
            <a:fillRect/>
          </a:stretch>
        </p:blipFill>
        <p:spPr>
          <a:xfrm>
            <a:off x="274638" y="1189176"/>
            <a:ext cx="11704637" cy="424017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869674650"/>
      </p:ext>
    </p:extLst>
  </p:cSld>
  <p:clrMapOvr>
    <a:masterClrMapping/>
  </p:clrMapOvr>
  <p:transition>
    <p:fade/>
  </p:transition>
</p:sld>
</file>

<file path=ppt/theme/theme1.xml><?xml version="1.0" encoding="utf-8"?>
<a:theme xmlns:a="http://schemas.openxmlformats.org/drawingml/2006/main" name="Dotnet_Template">
  <a:themeElements>
    <a:clrScheme name="Dotnet">
      <a:dk1>
        <a:srgbClr val="505050"/>
      </a:dk1>
      <a:lt1>
        <a:srgbClr val="FFFFFF"/>
      </a:lt1>
      <a:dk2>
        <a:srgbClr val="32145A"/>
      </a:dk2>
      <a:lt2>
        <a:srgbClr val="F2F2F2"/>
      </a:lt2>
      <a:accent1>
        <a:srgbClr val="511C74"/>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2.xml><?xml version="1.0" encoding="utf-8"?>
<a:theme xmlns:a="http://schemas.openxmlformats.org/drawingml/2006/main" name="Office Theme">
  <a:themeElements>
    <a:clrScheme name="Colorful">
      <a:dk1>
        <a:srgbClr val="34495E"/>
      </a:dk1>
      <a:lt1>
        <a:srgbClr val="FFFFFF"/>
      </a:lt1>
      <a:dk2>
        <a:srgbClr val="555E5F"/>
      </a:dk2>
      <a:lt2>
        <a:srgbClr val="E8EAEC"/>
      </a:lt2>
      <a:accent1>
        <a:srgbClr val="2980B9"/>
      </a:accent1>
      <a:accent2>
        <a:srgbClr val="7BBC00"/>
      </a:accent2>
      <a:accent3>
        <a:srgbClr val="E67E22"/>
      </a:accent3>
      <a:accent4>
        <a:srgbClr val="E74C3C"/>
      </a:accent4>
      <a:accent5>
        <a:srgbClr val="7F8C8D"/>
      </a:accent5>
      <a:accent6>
        <a:srgbClr val="34495E"/>
      </a:accent6>
      <a:hlink>
        <a:srgbClr val="216593"/>
      </a:hlink>
      <a:folHlink>
        <a:srgbClr val="9B59B6"/>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bg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76200"/>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shapechef-template.potx" id="{9970A3B7-A654-46BA-BFF1-024B6A3DC3EF}" vid="{FE8157D9-9DDF-49A0-8EFC-22372CBBA8D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2F88B0CCF1BBA489747F146E6B5E06D" ma:contentTypeVersion="11" ma:contentTypeDescription="Create a new document." ma:contentTypeScope="" ma:versionID="4679f38185fefde8b23806f702b522cc">
  <xsd:schema xmlns:xsd="http://www.w3.org/2001/XMLSchema" xmlns:xs="http://www.w3.org/2001/XMLSchema" xmlns:p="http://schemas.microsoft.com/office/2006/metadata/properties" xmlns:ns1="http://schemas.microsoft.com/sharepoint/v3" xmlns:ns2="569b343d-e775-480b-9b2b-6a6986deb9b0" xmlns:ns3="11245976-3b4d-4794-a754-317688483df2" targetNamespace="http://schemas.microsoft.com/office/2006/metadata/properties" ma:root="true" ma:fieldsID="366371b317520ec9a5ad3c1303c823ef" ns1:_="" ns2:_="" ns3:_="">
    <xsd:import namespace="http://schemas.microsoft.com/sharepoint/v3"/>
    <xsd:import namespace="569b343d-e775-480b-9b2b-6a6986deb9b0"/>
    <xsd:import namespace="11245976-3b4d-4794-a754-317688483df2"/>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ServiceAutoTags" minOccurs="0"/>
                <xsd:element ref="ns3:SharedWithUsers" minOccurs="0"/>
                <xsd:element ref="ns3:SharedWithDetails" minOccurs="0"/>
                <xsd:element ref="ns3:LastSharedByUser" minOccurs="0"/>
                <xsd:element ref="ns3:LastSharedByTime"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description="" ma:hidden="true" ma:internalName="_ip_UnifiedCompliancePolicyProperties">
      <xsd:simpleType>
        <xsd:restriction base="dms:Note"/>
      </xsd:simpleType>
    </xsd:element>
    <xsd:element name="_ip_UnifiedCompliancePolicyUIAction" ma:index="9"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69b343d-e775-480b-9b2b-6a6986deb9b0"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element name="MediaServiceOCR" ma:index="17" nillable="true" ma:displayName="MediaServiceOCR" ma:description=""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1245976-3b4d-4794-a754-317688483df2" elementFormDefault="qualified">
    <xsd:import namespace="http://schemas.microsoft.com/office/2006/documentManagement/types"/>
    <xsd:import namespace="http://schemas.microsoft.com/office/infopath/2007/PartnerControls"/>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description="" ma:internalName="SharedWithDetails" ma:readOnly="true">
      <xsd:simpleType>
        <xsd:restriction base="dms:Note">
          <xsd:maxLength value="255"/>
        </xsd:restriction>
      </xsd:simpleType>
    </xsd:element>
    <xsd:element name="LastSharedByUser" ma:index="15" nillable="true" ma:displayName="Last Shared By User" ma:description="" ma:hidden="true" ma:internalName="LastSharedByUser" ma:readOnly="true">
      <xsd:simpleType>
        <xsd:restriction base="dms:Note"/>
      </xsd:simpleType>
    </xsd:element>
    <xsd:element name="LastSharedByTime" ma:index="16"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Properties xmlns="http://schemas.microsoft.com/sharepoint/v3" xsi:nil="true"/>
    <_ip_UnifiedCompliancePolicyUIAction xmlns="http://schemas.microsoft.com/sharepoint/v3" xsi:nil="true"/>
    <LastSharedByUser xmlns="11245976-3b4d-4794-a754-317688483df2">jogallow@microsoft.com</LastSharedByUser>
    <SharedWithUsers xmlns="11245976-3b4d-4794-a754-317688483df2">
      <UserInfo>
        <DisplayName>Martin Woodward</DisplayName>
        <AccountId>67</AccountId>
        <AccountType/>
      </UserInfo>
    </SharedWithUsers>
    <LastSharedByTime xmlns="11245976-3b4d-4794-a754-317688483df2">2018-03-16T04:12:59+00:00</LastSharedByTime>
  </documentManagement>
</p:properties>
</file>

<file path=customXml/itemProps1.xml><?xml version="1.0" encoding="utf-8"?>
<ds:datastoreItem xmlns:ds="http://schemas.openxmlformats.org/officeDocument/2006/customXml" ds:itemID="{16E8CB18-CF19-487B-A6ED-834044BC87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69b343d-e775-480b-9b2b-6a6986deb9b0"/>
    <ds:schemaRef ds:uri="11245976-3b4d-4794-a754-317688483d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93821A7-5528-48BE-BD00-067FBFDD28D5}">
  <ds:schemaRefs>
    <ds:schemaRef ds:uri="http://schemas.microsoft.com/sharepoint/v3/contenttype/forms"/>
  </ds:schemaRefs>
</ds:datastoreItem>
</file>

<file path=customXml/itemProps3.xml><?xml version="1.0" encoding="utf-8"?>
<ds:datastoreItem xmlns:ds="http://schemas.openxmlformats.org/officeDocument/2006/customXml" ds:itemID="{D23E43D6-DB2F-4C33-A8C8-D28F777A5DE7}">
  <ds:schemaRefs>
    <ds:schemaRef ds:uri="http://schemas.microsoft.com/sharepoint/v3"/>
    <ds:schemaRef ds:uri="http://schemas.microsoft.com/office/infopath/2007/PartnerControls"/>
    <ds:schemaRef ds:uri="11245976-3b4d-4794-a754-317688483df2"/>
    <ds:schemaRef ds:uri="http://schemas.microsoft.com/office/2006/documentManagement/types"/>
    <ds:schemaRef ds:uri="http://schemas.openxmlformats.org/package/2006/metadata/core-properties"/>
    <ds:schemaRef ds:uri="http://purl.org/dc/elements/1.1/"/>
    <ds:schemaRef ds:uri="http://purl.org/dc/terms/"/>
    <ds:schemaRef ds:uri="569b343d-e775-480b-9b2b-6a6986deb9b0"/>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5009</TotalTime>
  <Words>1296</Words>
  <Application>Microsoft Office PowerPoint</Application>
  <PresentationFormat>Widescreen</PresentationFormat>
  <Paragraphs>264</Paragraphs>
  <Slides>24</Slides>
  <Notes>20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24</vt:i4>
      </vt:variant>
    </vt:vector>
  </HeadingPairs>
  <TitlesOfParts>
    <vt:vector size="35" baseType="lpstr">
      <vt:lpstr>Arial</vt:lpstr>
      <vt:lpstr>Arial Black</vt:lpstr>
      <vt:lpstr>Calibri</vt:lpstr>
      <vt:lpstr>Calibri Light</vt:lpstr>
      <vt:lpstr>Consolas</vt:lpstr>
      <vt:lpstr>Segoe UI</vt:lpstr>
      <vt:lpstr>Segoe UI Light</vt:lpstr>
      <vt:lpstr>Segoe UI Semibold</vt:lpstr>
      <vt:lpstr>Wingdings</vt:lpstr>
      <vt:lpstr>Dotnet_Template</vt:lpstr>
      <vt:lpstr>Office Theme</vt:lpstr>
      <vt:lpstr>What’s new in ASP.NET Core 3.0</vt:lpstr>
      <vt:lpstr>.NET 5</vt:lpstr>
      <vt:lpstr>ASP.NET Core 3.0</vt:lpstr>
      <vt:lpstr>.NET Framework unsupported</vt:lpstr>
      <vt:lpstr>Supported ASP.NET Core variants</vt:lpstr>
      <vt:lpstr>Implicit Shared Framework reference</vt:lpstr>
      <vt:lpstr>PowerPoint Presentation</vt:lpstr>
      <vt:lpstr>Assemblies removed from Shared Framework</vt:lpstr>
      <vt:lpstr>Shared Framework: 2.2 vs. 3.0</vt:lpstr>
      <vt:lpstr>C# 8 support</vt:lpstr>
      <vt:lpstr>Blazor</vt:lpstr>
      <vt:lpstr>System.Text.Json</vt:lpstr>
      <vt:lpstr>Endpoint routing</vt:lpstr>
      <vt:lpstr>HTTP REPL</vt:lpstr>
      <vt:lpstr>PowerPoint Presentation</vt:lpstr>
      <vt:lpstr>Developer Exception Page plain text support</vt:lpstr>
      <vt:lpstr>Plain-text response</vt:lpstr>
      <vt:lpstr>HTML response</vt:lpstr>
      <vt:lpstr>gRPC</vt:lpstr>
      <vt:lpstr>Worker services</vt:lpstr>
      <vt:lpstr>SignalR automatic reconnects</vt:lpstr>
      <vt:lpstr>global.json enhancements</vt:lpstr>
      <vt:lpstr>Blazor + gRPC + SignalR</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What’s new in ASP.NET Core 3.0</dc:title>
  <dc:creator>Scott Addie</dc:creator>
  <cp:lastModifiedBy>Scott Addie</cp:lastModifiedBy>
  <cp:revision>136</cp:revision>
  <dcterms:created xsi:type="dcterms:W3CDTF">2019-09-29T03:01:46Z</dcterms:created>
  <dcterms:modified xsi:type="dcterms:W3CDTF">2019-10-02T15:33:19Z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scaddie@microsoft.com</vt:lpwstr>
  </property>
  <property fmtid="{D5CDD505-2E9C-101B-9397-08002B2CF9AE}" pid="5" name="MSIP_Label_f42aa342-8706-4288-bd11-ebb85995028c_SetDate">
    <vt:lpwstr>2019-09-29T03:07:11.7159744Z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92248276-0424-4452-89b7-ccabeef9e7fc</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